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10.jpg" ContentType="image/png"/>
  <Override PartName="/ppt/media/image89.jpg" ContentType="image/png"/>
  <Override PartName="/ppt/media/image134.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3" r:id="rId2"/>
    <p:sldId id="256" r:id="rId3"/>
    <p:sldId id="257" r:id="rId4"/>
    <p:sldId id="258" r:id="rId5"/>
    <p:sldId id="259" r:id="rId6"/>
    <p:sldId id="261" r:id="rId7"/>
    <p:sldId id="262" r:id="rId8"/>
    <p:sldId id="264" r:id="rId9"/>
    <p:sldId id="263" r:id="rId10"/>
    <p:sldId id="265" r:id="rId11"/>
    <p:sldId id="324" r:id="rId12"/>
    <p:sldId id="266" r:id="rId13"/>
    <p:sldId id="267" r:id="rId14"/>
    <p:sldId id="268" r:id="rId15"/>
    <p:sldId id="269" r:id="rId16"/>
    <p:sldId id="325" r:id="rId17"/>
    <p:sldId id="271" r:id="rId18"/>
    <p:sldId id="326" r:id="rId19"/>
    <p:sldId id="274" r:id="rId20"/>
    <p:sldId id="275" r:id="rId21"/>
    <p:sldId id="276" r:id="rId22"/>
    <p:sldId id="277" r:id="rId23"/>
    <p:sldId id="278" r:id="rId24"/>
    <p:sldId id="327" r:id="rId25"/>
    <p:sldId id="281" r:id="rId26"/>
    <p:sldId id="283" r:id="rId27"/>
    <p:sldId id="284" r:id="rId28"/>
    <p:sldId id="285" r:id="rId29"/>
    <p:sldId id="328" r:id="rId30"/>
    <p:sldId id="286" r:id="rId31"/>
    <p:sldId id="287" r:id="rId32"/>
    <p:sldId id="288" r:id="rId33"/>
    <p:sldId id="289" r:id="rId34"/>
    <p:sldId id="290" r:id="rId35"/>
    <p:sldId id="291" r:id="rId36"/>
    <p:sldId id="292" r:id="rId37"/>
    <p:sldId id="293" r:id="rId38"/>
    <p:sldId id="294" r:id="rId39"/>
    <p:sldId id="296" r:id="rId40"/>
    <p:sldId id="297" r:id="rId41"/>
    <p:sldId id="298" r:id="rId42"/>
    <p:sldId id="299" r:id="rId43"/>
    <p:sldId id="300" r:id="rId44"/>
    <p:sldId id="301" r:id="rId45"/>
    <p:sldId id="302" r:id="rId46"/>
    <p:sldId id="303" r:id="rId47"/>
    <p:sldId id="309" r:id="rId48"/>
    <p:sldId id="304" r:id="rId49"/>
    <p:sldId id="305" r:id="rId50"/>
    <p:sldId id="306" r:id="rId51"/>
    <p:sldId id="307" r:id="rId52"/>
    <p:sldId id="308" r:id="rId53"/>
    <p:sldId id="310" r:id="rId54"/>
    <p:sldId id="311" r:id="rId55"/>
    <p:sldId id="329" r:id="rId56"/>
    <p:sldId id="313" r:id="rId57"/>
    <p:sldId id="331" r:id="rId58"/>
    <p:sldId id="330" r:id="rId59"/>
    <p:sldId id="315" r:id="rId60"/>
    <p:sldId id="316" r:id="rId61"/>
    <p:sldId id="321" r:id="rId62"/>
    <p:sldId id="317" r:id="rId63"/>
    <p:sldId id="322" r:id="rId64"/>
    <p:sldId id="332" r:id="rId65"/>
    <p:sldId id="369" r:id="rId66"/>
    <p:sldId id="370" r:id="rId67"/>
    <p:sldId id="371" r:id="rId68"/>
    <p:sldId id="372" r:id="rId69"/>
    <p:sldId id="373" r:id="rId70"/>
    <p:sldId id="260" r:id="rId71"/>
    <p:sldId id="374" r:id="rId72"/>
    <p:sldId id="375" r:id="rId73"/>
    <p:sldId id="376" r:id="rId74"/>
    <p:sldId id="377" r:id="rId75"/>
    <p:sldId id="378" r:id="rId76"/>
    <p:sldId id="379" r:id="rId77"/>
    <p:sldId id="380" r:id="rId78"/>
    <p:sldId id="381" r:id="rId79"/>
    <p:sldId id="382" r:id="rId80"/>
    <p:sldId id="270" r:id="rId81"/>
    <p:sldId id="273" r:id="rId82"/>
    <p:sldId id="383" r:id="rId83"/>
    <p:sldId id="384" r:id="rId84"/>
    <p:sldId id="385" r:id="rId85"/>
    <p:sldId id="386" r:id="rId86"/>
    <p:sldId id="387" r:id="rId87"/>
    <p:sldId id="388" r:id="rId88"/>
    <p:sldId id="389" r:id="rId89"/>
    <p:sldId id="279" r:id="rId90"/>
    <p:sldId id="280" r:id="rId91"/>
    <p:sldId id="390" r:id="rId92"/>
    <p:sldId id="391" r:id="rId93"/>
    <p:sldId id="282" r:id="rId94"/>
    <p:sldId id="392" r:id="rId95"/>
    <p:sldId id="393" r:id="rId96"/>
    <p:sldId id="394" r:id="rId97"/>
    <p:sldId id="395" r:id="rId98"/>
    <p:sldId id="396" r:id="rId99"/>
    <p:sldId id="397" r:id="rId100"/>
    <p:sldId id="398" r:id="rId101"/>
    <p:sldId id="399" r:id="rId102"/>
    <p:sldId id="400" r:id="rId103"/>
    <p:sldId id="401" r:id="rId104"/>
    <p:sldId id="402" r:id="rId105"/>
    <p:sldId id="403" r:id="rId106"/>
    <p:sldId id="404" r:id="rId107"/>
    <p:sldId id="295" r:id="rId108"/>
    <p:sldId id="405" r:id="rId109"/>
    <p:sldId id="406" r:id="rId110"/>
    <p:sldId id="407" r:id="rId111"/>
    <p:sldId id="408" r:id="rId112"/>
    <p:sldId id="409" r:id="rId113"/>
    <p:sldId id="410" r:id="rId114"/>
    <p:sldId id="411" r:id="rId115"/>
    <p:sldId id="412" r:id="rId116"/>
    <p:sldId id="413" r:id="rId117"/>
    <p:sldId id="414" r:id="rId118"/>
    <p:sldId id="415" r:id="rId119"/>
    <p:sldId id="416" r:id="rId120"/>
    <p:sldId id="417" r:id="rId121"/>
    <p:sldId id="418" r:id="rId122"/>
    <p:sldId id="419" r:id="rId123"/>
    <p:sldId id="420" r:id="rId124"/>
    <p:sldId id="421" r:id="rId125"/>
    <p:sldId id="312" r:id="rId126"/>
    <p:sldId id="422" r:id="rId127"/>
    <p:sldId id="423" r:id="rId128"/>
    <p:sldId id="314" r:id="rId129"/>
    <p:sldId id="424" r:id="rId130"/>
    <p:sldId id="425" r:id="rId131"/>
    <p:sldId id="426" r:id="rId132"/>
    <p:sldId id="318" r:id="rId133"/>
    <p:sldId id="319" r:id="rId134"/>
    <p:sldId id="320" r:id="rId135"/>
    <p:sldId id="427" r:id="rId136"/>
    <p:sldId id="428" r:id="rId137"/>
    <p:sldId id="429" r:id="rId138"/>
    <p:sldId id="430" r:id="rId139"/>
    <p:sldId id="431" r:id="rId140"/>
    <p:sldId id="432" r:id="rId141"/>
    <p:sldId id="433" r:id="rId142"/>
    <p:sldId id="434" r:id="rId143"/>
    <p:sldId id="435" r:id="rId144"/>
    <p:sldId id="436" r:id="rId145"/>
    <p:sldId id="437" r:id="rId146"/>
    <p:sldId id="438" r:id="rId147"/>
    <p:sldId id="439" r:id="rId148"/>
    <p:sldId id="440" r:id="rId149"/>
    <p:sldId id="333" r:id="rId150"/>
    <p:sldId id="334" r:id="rId151"/>
    <p:sldId id="335" r:id="rId152"/>
    <p:sldId id="336" r:id="rId153"/>
    <p:sldId id="337" r:id="rId154"/>
    <p:sldId id="338" r:id="rId155"/>
    <p:sldId id="339" r:id="rId156"/>
    <p:sldId id="340" r:id="rId157"/>
    <p:sldId id="341" r:id="rId158"/>
    <p:sldId id="342" r:id="rId159"/>
    <p:sldId id="343" r:id="rId160"/>
    <p:sldId id="441" r:id="rId161"/>
    <p:sldId id="344" r:id="rId162"/>
    <p:sldId id="345" r:id="rId163"/>
    <p:sldId id="442" r:id="rId164"/>
    <p:sldId id="346" r:id="rId165"/>
    <p:sldId id="347" r:id="rId166"/>
    <p:sldId id="349" r:id="rId167"/>
    <p:sldId id="350" r:id="rId168"/>
    <p:sldId id="351" r:id="rId169"/>
    <p:sldId id="352" r:id="rId170"/>
    <p:sldId id="353" r:id="rId171"/>
    <p:sldId id="354" r:id="rId172"/>
    <p:sldId id="355" r:id="rId173"/>
    <p:sldId id="356" r:id="rId174"/>
    <p:sldId id="357" r:id="rId175"/>
    <p:sldId id="443" r:id="rId176"/>
    <p:sldId id="358" r:id="rId177"/>
    <p:sldId id="359" r:id="rId178"/>
    <p:sldId id="360" r:id="rId179"/>
    <p:sldId id="361" r:id="rId180"/>
    <p:sldId id="362" r:id="rId181"/>
    <p:sldId id="363" r:id="rId182"/>
    <p:sldId id="364" r:id="rId183"/>
    <p:sldId id="365" r:id="rId184"/>
    <p:sldId id="366" r:id="rId185"/>
    <p:sldId id="367" r:id="rId186"/>
    <p:sldId id="368" r:id="rId187"/>
    <p:sldId id="444" r:id="rId188"/>
    <p:sldId id="445" r:id="rId189"/>
    <p:sldId id="446" r:id="rId190"/>
    <p:sldId id="447" r:id="rId191"/>
    <p:sldId id="448" r:id="rId192"/>
    <p:sldId id="449" r:id="rId193"/>
    <p:sldId id="450" r:id="rId194"/>
    <p:sldId id="451" r:id="rId195"/>
    <p:sldId id="452" r:id="rId196"/>
    <p:sldId id="453" r:id="rId197"/>
    <p:sldId id="454" r:id="rId198"/>
    <p:sldId id="455" r:id="rId199"/>
    <p:sldId id="456" r:id="rId200"/>
    <p:sldId id="457" r:id="rId201"/>
    <p:sldId id="458" r:id="rId202"/>
    <p:sldId id="459" r:id="rId203"/>
    <p:sldId id="460" r:id="rId204"/>
    <p:sldId id="461" r:id="rId205"/>
    <p:sldId id="272" r:id="rId206"/>
    <p:sldId id="462" r:id="rId207"/>
    <p:sldId id="463" r:id="rId208"/>
    <p:sldId id="464" r:id="rId209"/>
    <p:sldId id="465" r:id="rId210"/>
    <p:sldId id="466" r:id="rId211"/>
    <p:sldId id="467" r:id="rId212"/>
    <p:sldId id="468" r:id="rId213"/>
    <p:sldId id="469" r:id="rId214"/>
    <p:sldId id="470" r:id="rId215"/>
    <p:sldId id="471" r:id="rId216"/>
    <p:sldId id="472" r:id="rId217"/>
    <p:sldId id="473" r:id="rId218"/>
    <p:sldId id="474" r:id="rId219"/>
    <p:sldId id="475" r:id="rId2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68" y="6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theme" Target="theme/theme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tableStyles" Target="tableStyle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36E9BD-28CA-48B7-B6E8-CD7913D4B7D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25324F7-91AD-4F45-90A6-D2ED7281C8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BAAE2BF-69A6-4BAA-977C-5211A90349A1}"/>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FD01F9F9-DEC6-40B1-A7CA-8B9013BA33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0C477AD-75DE-41FE-B165-9C538613B60F}"/>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2328391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5BB293-69EE-4949-BD92-6DD6F0190C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094AF0F-33E5-4A28-859D-2814E6821C7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779690-AD35-4028-A906-E00539081179}"/>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7D4C40C1-FDE2-4C71-BB08-FBB13E8214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06B35D-B316-4DC2-84DE-4E394D892DA7}"/>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397348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9285CBE-B6BB-4C02-B940-FE85D9FB7C1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5132220-6CBD-4326-8AAB-FDD264DEE79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B5CCEBF-CA4A-4355-AEB4-ABA80A43CBEB}"/>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9B296201-EAF8-4871-A847-DB47B50785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C2D3EA-665B-427C-846F-4D523733CC5E}"/>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1440583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98A8D5-C587-45E4-8161-4833AEA02CC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FB630FB-4B7C-42C4-BF53-0C2DA38D44B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FDCFCD2-EEF3-4576-93CE-D7CCDD08F489}"/>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CB46EDCC-61A4-4AF0-A58E-517D89170E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27D0063-4B4F-4682-9547-0A56C598FB06}"/>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3839640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9B2577-B816-44CF-8FED-E795C344CD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F0F984B-839D-4038-85D5-74A8B22A5B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76ADE90-72F6-41C0-8331-DAAF19C18E9B}"/>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6D7CD073-7592-4FAB-9D77-48EB4F6C1D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8A79B1C-88AA-4967-BB9E-78D35DB0B361}"/>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3780229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D28B04-6583-4386-BAE7-DFBFB45DF4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A8881EB-FE33-4347-AD14-71DFAEADB23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67BD674-D4D6-47EC-9F97-A402DB7544B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D0C52DC-76D5-45A7-A9C1-170E1089D55D}"/>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6" name="页脚占位符 5">
            <a:extLst>
              <a:ext uri="{FF2B5EF4-FFF2-40B4-BE49-F238E27FC236}">
                <a16:creationId xmlns:a16="http://schemas.microsoft.com/office/drawing/2014/main" id="{D55A0C08-E19C-47C9-A3E0-38A4E308A2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B24D784-4036-4B3D-A48B-C92A17684319}"/>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259076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3247EF-AD25-4B62-89F3-6C0EFBBC3BA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D1C051-A38A-4790-B681-22BF14ABF2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E93C0C3-A714-416F-976B-73D26CEAC8C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0DEA485-579D-468A-8B4F-572A9B12CF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FCA414A-641C-4E8F-85E1-BF8F3C04663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EBB7CAC-14B2-4F0C-8FD4-F4B90E57D775}"/>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8" name="页脚占位符 7">
            <a:extLst>
              <a:ext uri="{FF2B5EF4-FFF2-40B4-BE49-F238E27FC236}">
                <a16:creationId xmlns:a16="http://schemas.microsoft.com/office/drawing/2014/main" id="{F01E9875-B011-4BDB-AEC1-9B9479592AE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3FBA8AC-F4CF-44D6-BCDE-E15D732D14CF}"/>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1474855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DEBD51-6E93-4881-9346-4A64BB4B084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9B16936-879C-4F95-A06F-DEC5A740DA9F}"/>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4" name="页脚占位符 3">
            <a:extLst>
              <a:ext uri="{FF2B5EF4-FFF2-40B4-BE49-F238E27FC236}">
                <a16:creationId xmlns:a16="http://schemas.microsoft.com/office/drawing/2014/main" id="{66395AAD-8468-423E-A89E-2ACFCB286F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16BD6F9-7962-4DF9-AF3F-6C3E5CD93658}"/>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3334008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9F58818-E264-44A2-93A0-6265577F498E}"/>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3" name="页脚占位符 2">
            <a:extLst>
              <a:ext uri="{FF2B5EF4-FFF2-40B4-BE49-F238E27FC236}">
                <a16:creationId xmlns:a16="http://schemas.microsoft.com/office/drawing/2014/main" id="{CF60AB37-9DEB-4736-A470-12DD37D29B9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65B88B0-060D-4C26-94CE-7301AC4B241A}"/>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1467896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2C9192-742A-4D92-BAEB-A8CD1B54C8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6621796-3C3F-4057-9B49-FBE35EEC25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2E6DEE4-217C-4307-9B49-E79F01E2E5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7DA09AF-30F3-4AAC-830E-A75FF8515FB4}"/>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6" name="页脚占位符 5">
            <a:extLst>
              <a:ext uri="{FF2B5EF4-FFF2-40B4-BE49-F238E27FC236}">
                <a16:creationId xmlns:a16="http://schemas.microsoft.com/office/drawing/2014/main" id="{E47FB9D4-257F-41EA-82B8-F901A149A34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BEE9AE-EBD4-4EA7-BB21-C69E4EC6C323}"/>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404886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9EF4B0-1C67-4C96-BDB9-2F6E56F60C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BE6A628-CD59-4A18-A154-3A1224DBDB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1250EBA-AC10-4C11-9C80-E3605EDC1F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7FEF7D0-27A1-4326-9162-AAD2C2742D6E}"/>
              </a:ext>
            </a:extLst>
          </p:cNvPr>
          <p:cNvSpPr>
            <a:spLocks noGrp="1"/>
          </p:cNvSpPr>
          <p:nvPr>
            <p:ph type="dt" sz="half" idx="10"/>
          </p:nvPr>
        </p:nvSpPr>
        <p:spPr/>
        <p:txBody>
          <a:bodyPr/>
          <a:lstStyle/>
          <a:p>
            <a:fld id="{C1B3BEA6-3D2E-47E1-BC0E-12D8102050C4}" type="datetimeFigureOut">
              <a:rPr lang="zh-CN" altLang="en-US" smtClean="0"/>
              <a:t>2021/3/9</a:t>
            </a:fld>
            <a:endParaRPr lang="zh-CN" altLang="en-US"/>
          </a:p>
        </p:txBody>
      </p:sp>
      <p:sp>
        <p:nvSpPr>
          <p:cNvPr id="6" name="页脚占位符 5">
            <a:extLst>
              <a:ext uri="{FF2B5EF4-FFF2-40B4-BE49-F238E27FC236}">
                <a16:creationId xmlns:a16="http://schemas.microsoft.com/office/drawing/2014/main" id="{BBBF21B2-3A3F-4615-AED6-7C449F412D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E1AC794-81D5-4C12-AD9E-384DC4C46812}"/>
              </a:ext>
            </a:extLst>
          </p:cNvPr>
          <p:cNvSpPr>
            <a:spLocks noGrp="1"/>
          </p:cNvSpPr>
          <p:nvPr>
            <p:ph type="sldNum" sz="quarter" idx="12"/>
          </p:nvPr>
        </p:nvSpPr>
        <p:spPr/>
        <p:txBody>
          <a:body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2382374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3801CA3-1764-4CA5-9C10-A26457900F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1D33720-C0E5-4E56-B2C0-4A982DAE93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7CBDD-2559-44D1-92B3-6872736F13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3BEA6-3D2E-47E1-BC0E-12D8102050C4}" type="datetimeFigureOut">
              <a:rPr lang="zh-CN" altLang="en-US" smtClean="0"/>
              <a:t>2021/3/9</a:t>
            </a:fld>
            <a:endParaRPr lang="zh-CN" altLang="en-US"/>
          </a:p>
        </p:txBody>
      </p:sp>
      <p:sp>
        <p:nvSpPr>
          <p:cNvPr id="5" name="页脚占位符 4">
            <a:extLst>
              <a:ext uri="{FF2B5EF4-FFF2-40B4-BE49-F238E27FC236}">
                <a16:creationId xmlns:a16="http://schemas.microsoft.com/office/drawing/2014/main" id="{DA75C660-298C-4BD6-8545-89BBA97360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B0F838D-7507-4CDC-9470-58AD49E472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1C313A-09C3-4B5A-966D-4780C4723F4B}" type="slidenum">
              <a:rPr lang="zh-CN" altLang="en-US" smtClean="0"/>
              <a:t>‹#›</a:t>
            </a:fld>
            <a:endParaRPr lang="zh-CN" altLang="en-US"/>
          </a:p>
        </p:txBody>
      </p:sp>
    </p:spTree>
    <p:extLst>
      <p:ext uri="{BB962C8B-B14F-4D97-AF65-F5344CB8AC3E}">
        <p14:creationId xmlns:p14="http://schemas.microsoft.com/office/powerpoint/2010/main" val="901247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5.jp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143.jp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14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152.jp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153.jp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56.jp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157.jp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58.jp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60.jp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161.jp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162.jp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66.jp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69.jpg"/><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73.jpg"/><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image" Target="../media/image174.jpg"/><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image" Target="../media/image175.jp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177.jpg"/><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image" Target="../media/image178.jpg"/><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179.jp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image" Target="../media/image180.JP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image" Target="../media/image18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image" Target="../media/image186.jp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image" Target="../media/image189.jp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image" Target="../media/image19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92.jp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93.jp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94.jp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203.jp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5F7A66-2925-45DA-80F3-02468D5621FC}"/>
              </a:ext>
            </a:extLst>
          </p:cNvPr>
          <p:cNvSpPr>
            <a:spLocks noGrp="1"/>
          </p:cNvSpPr>
          <p:nvPr>
            <p:ph type="ctrTitle"/>
          </p:nvPr>
        </p:nvSpPr>
        <p:spPr/>
        <p:txBody>
          <a:bodyPr/>
          <a:lstStyle/>
          <a:p>
            <a:r>
              <a:rPr lang="zh-CN" altLang="en-US" sz="4400" dirty="0"/>
              <a:t>第一章  原始美术</a:t>
            </a:r>
            <a:br>
              <a:rPr lang="zh-CN" altLang="en-US" dirty="0"/>
            </a:br>
            <a:endParaRPr lang="zh-CN" altLang="en-US" dirty="0"/>
          </a:p>
        </p:txBody>
      </p:sp>
    </p:spTree>
    <p:extLst>
      <p:ext uri="{BB962C8B-B14F-4D97-AF65-F5344CB8AC3E}">
        <p14:creationId xmlns:p14="http://schemas.microsoft.com/office/powerpoint/2010/main" val="3374444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1524000" y="1122363"/>
            <a:ext cx="2971706"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英国</a:t>
            </a:r>
            <a:r>
              <a:rPr lang="en-US" altLang="zh-CN" sz="1800" dirty="0">
                <a:solidFill>
                  <a:srgbClr val="000000"/>
                </a:solidFill>
                <a:effectLst/>
                <a:ea typeface="微软雅黑" panose="020B0503020204020204" pitchFamily="34" charset="-122"/>
                <a:cs typeface="Times New Roman" panose="02020603050405020304" pitchFamily="18"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索尔兹伯里巨石阵</a:t>
            </a:r>
            <a:endParaRPr lang="zh-CN" altLang="en-US" dirty="0"/>
          </a:p>
        </p:txBody>
      </p:sp>
      <p:pic>
        <p:nvPicPr>
          <p:cNvPr id="5" name="图片 4">
            <a:extLst>
              <a:ext uri="{FF2B5EF4-FFF2-40B4-BE49-F238E27FC236}">
                <a16:creationId xmlns:a16="http://schemas.microsoft.com/office/drawing/2014/main" id="{2E8A4CA8-1284-4DC5-A1A4-05E6CF490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706" y="1122364"/>
            <a:ext cx="6172294" cy="4135436"/>
          </a:xfrm>
          <a:prstGeom prst="rect">
            <a:avLst/>
          </a:prstGeom>
        </p:spPr>
      </p:pic>
    </p:spTree>
    <p:extLst>
      <p:ext uri="{BB962C8B-B14F-4D97-AF65-F5344CB8AC3E}">
        <p14:creationId xmlns:p14="http://schemas.microsoft.com/office/powerpoint/2010/main" val="208222815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426882" y="1122363"/>
            <a:ext cx="3241118"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《沉睡的维纳斯》</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乔尔乔内是第一个真正意义上的威尼斯画派画家，他作为架上绘画的先行者，把文艺复兴时期的威尼斯画派推向了黄金时期。</a:t>
            </a:r>
            <a:endParaRPr lang="zh-CN" altLang="en-US" dirty="0"/>
          </a:p>
        </p:txBody>
      </p:sp>
      <p:pic>
        <p:nvPicPr>
          <p:cNvPr id="5" name="图片 4">
            <a:extLst>
              <a:ext uri="{FF2B5EF4-FFF2-40B4-BE49-F238E27FC236}">
                <a16:creationId xmlns:a16="http://schemas.microsoft.com/office/drawing/2014/main" id="{580CE2E9-897E-479E-8C26-0B6BCED553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847041" cy="4138039"/>
          </a:xfrm>
          <a:prstGeom prst="rect">
            <a:avLst/>
          </a:prstGeom>
        </p:spPr>
      </p:pic>
    </p:spTree>
    <p:extLst>
      <p:ext uri="{BB962C8B-B14F-4D97-AF65-F5344CB8AC3E}">
        <p14:creationId xmlns:p14="http://schemas.microsoft.com/office/powerpoint/2010/main" val="14318463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301240" y="998162"/>
            <a:ext cx="3366760" cy="4135437"/>
          </a:xfrm>
        </p:spPr>
        <p:txBody>
          <a:bodyPr>
            <a:normAutofit fontScale="90000"/>
          </a:bodyPr>
          <a:lstStyle/>
          <a:p>
            <a:r>
              <a:rPr lang="zh-CN" altLang="zh-CN" sz="1800" dirty="0">
                <a:solidFill>
                  <a:srgbClr val="000000"/>
                </a:solidFill>
                <a:effectLst/>
                <a:ea typeface="微软雅黑" panose="020B0503020204020204" pitchFamily="34" charset="-122"/>
                <a:cs typeface="Times New Roman" panose="02020603050405020304" pitchFamily="18" charset="0"/>
              </a:rPr>
              <a:t>《达娜厄》</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提香最擅长描绘神话故事，在《达娜厄》中，他如实地还原了这个古希腊神话：达娜厄从出生到成年，一直被囚禁在塔中，她一定对任何事情都没有兴趣。所以，画家设计了一个懒懒散散倚靠着枕头的达娜厄形象，她旁边躺着一只同样慵懒的宠物犬。不过，宙斯是怎样进入房间的呢？提香直接画了一片乌云，宙斯变化的金雨落下，一部分金雨落在了达娜厄两腿之间的地方，暗示了达那厄怀孕并生下珀尔修斯的结局。达娜厄身边的老仆人则欣喜若狂的贪婪地用衣服接住金雨。很具有戏剧性。</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zh-CN" altLang="en-US" sz="1800" dirty="0">
                <a:effectLst/>
                <a:latin typeface="微软雅黑" panose="020B0503020204020204" pitchFamily="34" charset="-122"/>
                <a:ea typeface="微软雅黑" panose="020B0503020204020204" pitchFamily="34" charset="-122"/>
                <a:cs typeface="宋体" panose="02010600030101010101" pitchFamily="2" charset="-122"/>
              </a:rPr>
              <a:t>代表作品</a:t>
            </a:r>
            <a:r>
              <a:rPr lang="zh-CN" altLang="zh-CN" sz="18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《花神》、《乌尔比诺的维纳斯》</a:t>
            </a:r>
            <a:r>
              <a:rPr lang="zh-CN" altLang="en-US" sz="1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309CABF4-28F5-4340-A155-B61127242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5609395" cy="4135437"/>
          </a:xfrm>
          <a:prstGeom prst="rect">
            <a:avLst/>
          </a:prstGeom>
        </p:spPr>
      </p:pic>
    </p:spTree>
    <p:extLst>
      <p:ext uri="{BB962C8B-B14F-4D97-AF65-F5344CB8AC3E}">
        <p14:creationId xmlns:p14="http://schemas.microsoft.com/office/powerpoint/2010/main" val="16084684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697642" y="1122363"/>
            <a:ext cx="5970357" cy="3666022"/>
          </a:xfrm>
        </p:spPr>
        <p:txBody>
          <a:bodyPr>
            <a:normAutofit/>
          </a:bodyPr>
          <a:lstStyle/>
          <a:p>
            <a:pPr algn="l"/>
            <a:r>
              <a:rPr lang="en-US" altLang="zh-CN" sz="2000" dirty="0">
                <a:solidFill>
                  <a:srgbClr val="000000"/>
                </a:solidFill>
                <a:effectLst/>
                <a:ea typeface="微软雅黑" panose="020B0503020204020204" pitchFamily="34" charset="-122"/>
                <a:cs typeface="Arial" panose="020B0604020202020204" pitchFamily="34" charset="0"/>
              </a:rPr>
              <a:t>    </a:t>
            </a:r>
            <a:r>
              <a:rPr lang="zh-CN" altLang="zh-CN" sz="2000" dirty="0">
                <a:solidFill>
                  <a:srgbClr val="000000"/>
                </a:solidFill>
                <a:effectLst/>
                <a:ea typeface="微软雅黑" panose="020B0503020204020204" pitchFamily="34" charset="-122"/>
                <a:cs typeface="Arial" panose="020B0604020202020204" pitchFamily="34" charset="0"/>
              </a:rPr>
              <a:t>《把自己装扮成耶稣的自画像》 </a:t>
            </a:r>
            <a:r>
              <a:rPr lang="zh-CN" altLang="en-US" sz="2000" dirty="0">
                <a:solidFill>
                  <a:srgbClr val="000000"/>
                </a:solidFill>
                <a:effectLst/>
                <a:ea typeface="微软雅黑" panose="020B0503020204020204" pitchFamily="34" charset="-122"/>
                <a:cs typeface="Arial" panose="020B0604020202020204" pitchFamily="34" charset="0"/>
              </a:rPr>
              <a:t>：</a:t>
            </a:r>
            <a:r>
              <a:rPr lang="en-US" altLang="zh-CN" sz="200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阿尔布雷希特·丢勒（</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1471~1528</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）是德国文艺复兴时期最伟大的艺术家，不仅是油画家还是铜版画家、雕刻家、建筑师，在建筑与绘画理论方面也都有著作出版。</a:t>
            </a:r>
            <a:r>
              <a:rPr lang="zh-CN" altLang="zh-CN" sz="2000" dirty="0">
                <a:solidFill>
                  <a:srgbClr val="000000"/>
                </a:solidFill>
                <a:effectLst/>
                <a:ea typeface="微软雅黑" panose="020B0503020204020204" pitchFamily="34" charset="-122"/>
                <a:cs typeface="Arial" panose="020B0604020202020204" pitchFamily="34" charset="0"/>
              </a:rPr>
              <a:t>作品异常真实、坦率地记录下了艺术家的形象，它不但精于写实，还以情绪饱满、真挚著称。画面中的丢勒，面部表情严肃而微带忧郁，与画家那人文主义艺术家的气质十分相称。</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878B66D4-A695-4D6F-8B3D-D5DF22BF72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2997497" cy="4135437"/>
          </a:xfrm>
          <a:prstGeom prst="rect">
            <a:avLst/>
          </a:prstGeom>
        </p:spPr>
      </p:pic>
    </p:spTree>
    <p:extLst>
      <p:ext uri="{BB962C8B-B14F-4D97-AF65-F5344CB8AC3E}">
        <p14:creationId xmlns:p14="http://schemas.microsoft.com/office/powerpoint/2010/main" val="18355932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203518" y="1122363"/>
            <a:ext cx="3464482" cy="3603200"/>
          </a:xfrm>
        </p:spPr>
        <p:txBody>
          <a:bodyPr/>
          <a:lstStyle/>
          <a:p>
            <a:pPr indent="279400" algn="l"/>
            <a:r>
              <a:rPr lang="zh-CN" altLang="zh-CN" sz="1800" dirty="0">
                <a:solidFill>
                  <a:srgbClr val="000000"/>
                </a:solidFill>
                <a:ea typeface="微软雅黑" panose="020B0503020204020204" pitchFamily="34" charset="-122"/>
                <a:cs typeface="Times New Roman" panose="02020603050405020304" pitchFamily="18" charset="0"/>
              </a:rPr>
              <a:t>《黄金时代》</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老卢卡斯·克拉纳赫（</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1472~1553</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）青年时代曾到维也纳，画过多幅充满浪漫情调的风景画，为多瑙河画派开拓了道路。代表作有《黄金时代》、《逃亡途中的休息》等。</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8CBF4308-DEA9-49F9-8218-E4BDB993B2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5324"/>
            <a:ext cx="5603657" cy="4152476"/>
          </a:xfrm>
          <a:prstGeom prst="rect">
            <a:avLst/>
          </a:prstGeom>
        </p:spPr>
      </p:pic>
    </p:spTree>
    <p:extLst>
      <p:ext uri="{BB962C8B-B14F-4D97-AF65-F5344CB8AC3E}">
        <p14:creationId xmlns:p14="http://schemas.microsoft.com/office/powerpoint/2010/main" val="39013216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091835" y="1122362"/>
            <a:ext cx="2966566" cy="3163451"/>
          </a:xfrm>
        </p:spPr>
        <p:txBody>
          <a:bodyPr/>
          <a:lstStyle/>
          <a:p>
            <a:pPr>
              <a:spcAft>
                <a:spcPts val="1000"/>
              </a:spcAft>
            </a:pP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小汉斯·霍尔拜因</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《两位大使》</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C5AFC4B2-30BB-4FA3-88E5-E153683F44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5623272" cy="4217454"/>
          </a:xfrm>
          <a:prstGeom prst="rect">
            <a:avLst/>
          </a:prstGeom>
        </p:spPr>
      </p:pic>
    </p:spTree>
    <p:extLst>
      <p:ext uri="{BB962C8B-B14F-4D97-AF65-F5344CB8AC3E}">
        <p14:creationId xmlns:p14="http://schemas.microsoft.com/office/powerpoint/2010/main" val="258401005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966DFC8-54EC-4EA9-8784-1A36C5E5B183}"/>
              </a:ext>
            </a:extLst>
          </p:cNvPr>
          <p:cNvSpPr>
            <a:spLocks noGrp="1"/>
          </p:cNvSpPr>
          <p:nvPr>
            <p:ph idx="1"/>
          </p:nvPr>
        </p:nvSpPr>
        <p:spPr>
          <a:xfrm>
            <a:off x="2359292" y="2121965"/>
            <a:ext cx="7105795" cy="4054997"/>
          </a:xfrm>
        </p:spPr>
        <p:txBody>
          <a:bodyPr>
            <a:normAutofit/>
          </a:bodyPr>
          <a:lstStyle/>
          <a:p>
            <a:r>
              <a:rPr lang="zh-CN" altLang="zh-CN" sz="2000" dirty="0">
                <a:effectLst/>
                <a:ea typeface="微软雅黑" panose="020B0503020204020204" pitchFamily="34" charset="-122"/>
                <a:cs typeface="Times New Roman" panose="02020603050405020304" pitchFamily="18" charset="0"/>
              </a:rPr>
              <a:t>罗伯特·康宾和扬·凡·埃克是尼德兰画派的主要奠基人。</a:t>
            </a:r>
            <a:r>
              <a:rPr lang="zh-CN" altLang="zh-CN" sz="2000" dirty="0">
                <a:solidFill>
                  <a:srgbClr val="000000"/>
                </a:solidFill>
                <a:effectLst/>
                <a:ea typeface="微软雅黑" panose="020B0503020204020204" pitchFamily="34" charset="-122"/>
                <a:cs typeface="Arial" panose="020B0604020202020204" pitchFamily="34" charset="0"/>
              </a:rPr>
              <a:t>康宾的绘画风格接近于扬</a:t>
            </a:r>
            <a:r>
              <a:rPr lang="en-US" altLang="zh-CN" sz="2000" dirty="0">
                <a:solidFill>
                  <a:srgbClr val="000000"/>
                </a:solidFill>
                <a:effectLst/>
                <a:ea typeface="微软雅黑" panose="020B0503020204020204" pitchFamily="34" charset="-122"/>
                <a:cs typeface="Arial" panose="020B0604020202020204" pitchFamily="34" charset="0"/>
              </a:rPr>
              <a:t>·</a:t>
            </a:r>
            <a:r>
              <a:rPr lang="zh-CN" altLang="zh-CN" sz="2000" dirty="0">
                <a:solidFill>
                  <a:srgbClr val="000000"/>
                </a:solidFill>
                <a:effectLst/>
                <a:ea typeface="微软雅黑" panose="020B0503020204020204" pitchFamily="34" charset="-122"/>
                <a:cs typeface="Arial" panose="020B0604020202020204" pitchFamily="34" charset="0"/>
              </a:rPr>
              <a:t>凡</a:t>
            </a:r>
            <a:r>
              <a:rPr lang="en-US" altLang="zh-CN" sz="2000" dirty="0">
                <a:solidFill>
                  <a:srgbClr val="000000"/>
                </a:solidFill>
                <a:effectLst/>
                <a:ea typeface="微软雅黑" panose="020B0503020204020204" pitchFamily="34" charset="-122"/>
                <a:cs typeface="Arial" panose="020B0604020202020204" pitchFamily="34" charset="0"/>
              </a:rPr>
              <a:t>·</a:t>
            </a:r>
            <a:r>
              <a:rPr lang="zh-CN" altLang="zh-CN" sz="2000" dirty="0">
                <a:solidFill>
                  <a:srgbClr val="000000"/>
                </a:solidFill>
                <a:effectLst/>
                <a:ea typeface="微软雅黑" panose="020B0503020204020204" pitchFamily="34" charset="-122"/>
                <a:cs typeface="Arial" panose="020B0604020202020204" pitchFamily="34" charset="0"/>
              </a:rPr>
              <a:t>埃克，特别在细节的刻画上，比扬</a:t>
            </a:r>
            <a:r>
              <a:rPr lang="en-US" altLang="zh-CN" sz="2000" dirty="0">
                <a:solidFill>
                  <a:srgbClr val="000000"/>
                </a:solidFill>
                <a:effectLst/>
                <a:ea typeface="微软雅黑" panose="020B0503020204020204" pitchFamily="34" charset="-122"/>
                <a:cs typeface="Arial" panose="020B0604020202020204" pitchFamily="34" charset="0"/>
              </a:rPr>
              <a:t>·</a:t>
            </a:r>
            <a:r>
              <a:rPr lang="zh-CN" altLang="zh-CN" sz="2000" dirty="0">
                <a:solidFill>
                  <a:srgbClr val="000000"/>
                </a:solidFill>
                <a:effectLst/>
                <a:ea typeface="微软雅黑" panose="020B0503020204020204" pitchFamily="34" charset="-122"/>
                <a:cs typeface="Arial" panose="020B0604020202020204" pitchFamily="34" charset="0"/>
              </a:rPr>
              <a:t>凡</a:t>
            </a:r>
            <a:r>
              <a:rPr lang="en-US" altLang="zh-CN" sz="2000" dirty="0">
                <a:solidFill>
                  <a:srgbClr val="000000"/>
                </a:solidFill>
                <a:effectLst/>
                <a:ea typeface="微软雅黑" panose="020B0503020204020204" pitchFamily="34" charset="-122"/>
                <a:cs typeface="Arial" panose="020B0604020202020204" pitchFamily="34" charset="0"/>
              </a:rPr>
              <a:t>·</a:t>
            </a:r>
            <a:r>
              <a:rPr lang="zh-CN" altLang="zh-CN" sz="2000" dirty="0">
                <a:solidFill>
                  <a:srgbClr val="000000"/>
                </a:solidFill>
                <a:effectLst/>
                <a:ea typeface="微软雅黑" panose="020B0503020204020204" pitchFamily="34" charset="-122"/>
                <a:cs typeface="Arial" panose="020B0604020202020204" pitchFamily="34" charset="0"/>
              </a:rPr>
              <a:t>埃克更细腻。</a:t>
            </a:r>
            <a:r>
              <a:rPr lang="zh-CN" altLang="zh-CN" sz="2000" dirty="0">
                <a:effectLst/>
                <a:ea typeface="微软雅黑" panose="020B0503020204020204" pitchFamily="34" charset="-122"/>
                <a:cs typeface="Times New Roman" panose="02020603050405020304" pitchFamily="18" charset="0"/>
              </a:rPr>
              <a:t>代表作品有《受胎告知》、《耶稣诞生》等。</a:t>
            </a:r>
            <a:r>
              <a:rPr lang="zh-CN" altLang="zh-CN" sz="2000" dirty="0">
                <a:solidFill>
                  <a:srgbClr val="000000"/>
                </a:solidFill>
                <a:effectLst/>
                <a:ea typeface="微软雅黑" panose="020B0503020204020204" pitchFamily="34" charset="-122"/>
                <a:cs typeface="Times New Roman" panose="02020603050405020304" pitchFamily="18" charset="0"/>
              </a:rPr>
              <a:t>《受胎告知》属祭坛画，最初为梅罗德收藏，故又称《梅罗德祭坛画》</a:t>
            </a:r>
            <a:r>
              <a:rPr lang="zh-CN" altLang="en-US" sz="2000" dirty="0">
                <a:solidFill>
                  <a:srgbClr val="000000"/>
                </a:solidFill>
                <a:effectLst/>
                <a:ea typeface="微软雅黑" panose="020B0503020204020204" pitchFamily="34" charset="-122"/>
                <a:cs typeface="Times New Roman" panose="02020603050405020304" pitchFamily="18" charset="0"/>
              </a:rPr>
              <a:t>。</a:t>
            </a:r>
            <a:endParaRPr lang="zh-CN" altLang="en-US" sz="2000" dirty="0"/>
          </a:p>
        </p:txBody>
      </p:sp>
    </p:spTree>
    <p:extLst>
      <p:ext uri="{BB962C8B-B14F-4D97-AF65-F5344CB8AC3E}">
        <p14:creationId xmlns:p14="http://schemas.microsoft.com/office/powerpoint/2010/main" val="347440980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16DCD335-8C86-417F-81A1-D7ECFBB6380C}"/>
              </a:ext>
            </a:extLst>
          </p:cNvPr>
          <p:cNvSpPr>
            <a:spLocks noGrp="1"/>
          </p:cNvSpPr>
          <p:nvPr>
            <p:ph type="subTitle" idx="1"/>
          </p:nvPr>
        </p:nvSpPr>
        <p:spPr/>
        <p:txBody>
          <a:bodyPr/>
          <a:lstStyle/>
          <a:p>
            <a:endParaRPr lang="zh-CN" altLang="en-US"/>
          </a:p>
        </p:txBody>
      </p:sp>
      <p:pic>
        <p:nvPicPr>
          <p:cNvPr id="5" name="图片 4">
            <a:extLst>
              <a:ext uri="{FF2B5EF4-FFF2-40B4-BE49-F238E27FC236}">
                <a16:creationId xmlns:a16="http://schemas.microsoft.com/office/drawing/2014/main" id="{FF2DBFFC-0795-4668-9937-396A6D7E3A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36602"/>
            <a:ext cx="8254237" cy="4121197"/>
          </a:xfrm>
          <a:prstGeom prst="rect">
            <a:avLst/>
          </a:prstGeom>
        </p:spPr>
      </p:pic>
    </p:spTree>
    <p:extLst>
      <p:ext uri="{BB962C8B-B14F-4D97-AF65-F5344CB8AC3E}">
        <p14:creationId xmlns:p14="http://schemas.microsoft.com/office/powerpoint/2010/main" val="183999744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648782" y="1122363"/>
            <a:ext cx="6019218" cy="4950370"/>
          </a:xfrm>
        </p:spPr>
        <p:txBody>
          <a:bodyPr>
            <a:normAutofit fontScale="90000"/>
          </a:bodyPr>
          <a:lstStyle/>
          <a:p>
            <a:pPr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扬·凡·埃克的《阿尔诺芬尼夫妇像》在美术史上堪称卓越超凡。西方传统绘画的一个特点是强调描述，长期以来画家们一直是把有效地表现故事和传说，描绘具体的情节，以表达某种寓意或象征，当作自己的任务。这种描述性在《阿尔诺芬尼夫妇像》中得到了充分反映。</a:t>
            </a:r>
            <a:b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b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画面中的每一个看似不起眼的细节都自有其深刻的图像含义。前景中的小狗象征着对婚姻的忠诚；新郎脚下散置的木拖鞋出自《圣经•出埃及记》：“脱下你的鞋子，因为你所站立的是神圣之地”；窗台上的苹果象征着人类最初的堕落和对罪恶的训诫。女子的白头巾表示贞洁，绿色代表生育。镜子上方的拉丁文花体字意为“扬·凡·埃克当时在场”，艺术家就是证婚人。扬·凡·埃克在光影、体积、空间、质感的塑造上，在色彩的饱和度、鲜艳度、刻画的精确度、真实程度和深入程度上都超越了同时代的意大利画家。</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5C125309-648B-437E-AEDD-84FE97D32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3020079" cy="4133733"/>
          </a:xfrm>
          <a:prstGeom prst="rect">
            <a:avLst/>
          </a:prstGeom>
        </p:spPr>
      </p:pic>
    </p:spTree>
    <p:extLst>
      <p:ext uri="{BB962C8B-B14F-4D97-AF65-F5344CB8AC3E}">
        <p14:creationId xmlns:p14="http://schemas.microsoft.com/office/powerpoint/2010/main" val="286599577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723724" y="1122362"/>
            <a:ext cx="4944275" cy="3184391"/>
          </a:xfrm>
        </p:spPr>
        <p:txBody>
          <a:bodyPr/>
          <a:lstStyle/>
          <a:p>
            <a:pPr indent="279400" algn="l"/>
            <a:r>
              <a:rPr lang="en-US" altLang="zh-CN" sz="1800" dirty="0">
                <a:solidFill>
                  <a:srgbClr val="000000"/>
                </a:solidFill>
                <a:ea typeface="微软雅黑" panose="020B0503020204020204" pitchFamily="34" charset="-122"/>
                <a:cs typeface="Times New Roman" panose="02020603050405020304" pitchFamily="18" charset="0"/>
              </a:rPr>
              <a:t> </a:t>
            </a:r>
            <a:r>
              <a:rPr lang="zh-CN" altLang="zh-CN" sz="1800" dirty="0">
                <a:solidFill>
                  <a:srgbClr val="000000"/>
                </a:solidFill>
                <a:ea typeface="微软雅黑" panose="020B0503020204020204" pitchFamily="34" charset="-122"/>
                <a:cs typeface="Times New Roman" panose="02020603050405020304" pitchFamily="18" charset="0"/>
              </a:rPr>
              <a:t>《兑换银钱的人和他的妻子》</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尼德兰风俗画形成于</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15</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16</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世纪之交，并且受到人们的喜爱。昆丁·马苏斯为风俗画的创始人之一。</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EFF983F3-2ED1-47CD-B312-15EB1A0E95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4135437" cy="4135437"/>
          </a:xfrm>
          <a:prstGeom prst="rect">
            <a:avLst/>
          </a:prstGeom>
        </p:spPr>
      </p:pic>
    </p:spTree>
    <p:extLst>
      <p:ext uri="{BB962C8B-B14F-4D97-AF65-F5344CB8AC3E}">
        <p14:creationId xmlns:p14="http://schemas.microsoft.com/office/powerpoint/2010/main" val="35065120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426882" y="1122362"/>
            <a:ext cx="3241118" cy="4810768"/>
          </a:xfrm>
        </p:spPr>
        <p:txBody>
          <a:bodyPr>
            <a:normAutofit fontScale="90000"/>
          </a:bodyPr>
          <a:lstStyle/>
          <a:p>
            <a:pPr algn="l"/>
            <a:r>
              <a:rPr lang="zh-CN" altLang="zh-CN" sz="2200" dirty="0">
                <a:effectLst/>
                <a:ea typeface="微软雅黑" panose="020B0503020204020204" pitchFamily="34" charset="-122"/>
                <a:cs typeface="Times New Roman" panose="02020603050405020304" pitchFamily="18" charset="0"/>
              </a:rPr>
              <a:t>《雪中猎人》</a:t>
            </a:r>
            <a:r>
              <a:rPr lang="zh-CN" altLang="en-US" sz="2200" dirty="0">
                <a:effectLst/>
                <a:ea typeface="微软雅黑" panose="020B0503020204020204" pitchFamily="34" charset="-122"/>
                <a:cs typeface="Times New Roman" panose="02020603050405020304" pitchFamily="18" charset="0"/>
              </a:rPr>
              <a:t>：</a:t>
            </a:r>
            <a:r>
              <a:rPr lang="zh-CN"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老彼得·勃鲁盖尔，早年曾以铜版画家身份，从事风景画创作而闻名遐迩。</a:t>
            </a:r>
            <a:r>
              <a:rPr lang="en-US"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1556</a:t>
            </a:r>
            <a:r>
              <a:rPr lang="zh-CN"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年左右开始较多地描绘人物。</a:t>
            </a:r>
            <a:br>
              <a:rPr lang="en-US"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br>
            <a:r>
              <a:rPr lang="en-US"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意大利文艺复兴的语言，在尼德兰被勃鲁盖尔转换成了北方的风格，作为尼德兰文艺复兴时期最后的画家，也是最杰出的画家。他为</a:t>
            </a:r>
            <a:r>
              <a:rPr lang="en-US"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17</a:t>
            </a:r>
            <a:r>
              <a:rPr lang="zh-CN" altLang="zh-CN" sz="22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世纪的荷兰画派和弗兰德斯画派艺术开辟了道路。</a:t>
            </a:r>
            <a:br>
              <a:rPr lang="zh-CN" altLang="zh-CN" sz="2200" dirty="0">
                <a:effectLst/>
                <a:latin typeface="宋体" panose="02010600030101010101" pitchFamily="2" charset="-122"/>
                <a:ea typeface="宋体" panose="02010600030101010101" pitchFamily="2" charset="-122"/>
                <a:cs typeface="宋体" panose="02010600030101010101" pitchFamily="2" charset="-122"/>
              </a:rPr>
            </a:b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EE973F3C-B25E-46B0-8DB4-63E97B3B6F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818255" cy="4135437"/>
          </a:xfrm>
          <a:prstGeom prst="rect">
            <a:avLst/>
          </a:prstGeom>
        </p:spPr>
      </p:pic>
    </p:spTree>
    <p:extLst>
      <p:ext uri="{BB962C8B-B14F-4D97-AF65-F5344CB8AC3E}">
        <p14:creationId xmlns:p14="http://schemas.microsoft.com/office/powerpoint/2010/main" val="2582837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14077B-9D65-4487-BF45-230FC2CD89ED}"/>
              </a:ext>
            </a:extLst>
          </p:cNvPr>
          <p:cNvSpPr>
            <a:spLocks noGrp="1"/>
          </p:cNvSpPr>
          <p:nvPr>
            <p:ph type="title"/>
          </p:nvPr>
        </p:nvSpPr>
        <p:spPr>
          <a:xfrm>
            <a:off x="670676" y="2103437"/>
            <a:ext cx="10515600" cy="1325563"/>
          </a:xfrm>
        </p:spPr>
        <p:txBody>
          <a:bodyPr/>
          <a:lstStyle/>
          <a:p>
            <a:pPr algn="ctr"/>
            <a:r>
              <a:rPr lang="zh-CN" altLang="en-US" dirty="0">
                <a:latin typeface="+mj-ea"/>
              </a:rPr>
              <a:t>第二章  </a:t>
            </a:r>
            <a:r>
              <a:rPr lang="zh-CN" altLang="zh-CN" dirty="0">
                <a:effectLst/>
                <a:latin typeface="+mj-ea"/>
                <a:cs typeface="Times New Roman" panose="02020603050405020304" pitchFamily="18" charset="0"/>
              </a:rPr>
              <a:t>古埃及、两河流域美术</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spTree>
    <p:extLst>
      <p:ext uri="{BB962C8B-B14F-4D97-AF65-F5344CB8AC3E}">
        <p14:creationId xmlns:p14="http://schemas.microsoft.com/office/powerpoint/2010/main" val="324300697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339816" y="1122363"/>
            <a:ext cx="5328183" cy="4063890"/>
          </a:xfrm>
        </p:spPr>
        <p:txBody>
          <a:bodyPr>
            <a:normAutofit/>
          </a:bodyPr>
          <a:lstStyle/>
          <a:p>
            <a:pPr algn="l"/>
            <a:r>
              <a:rPr lang="en-US" altLang="zh-CN" sz="2000" dirty="0">
                <a:solidFill>
                  <a:srgbClr val="000000"/>
                </a:solidFill>
                <a:effectLst/>
                <a:ea typeface="微软雅黑" panose="020B0503020204020204" pitchFamily="34" charset="-122"/>
                <a:cs typeface="Times New Roman" panose="02020603050405020304" pitchFamily="18" charset="0"/>
              </a:rPr>
              <a:t>    </a:t>
            </a:r>
            <a:r>
              <a:rPr lang="zh-CN" altLang="zh-CN" sz="2000" dirty="0">
                <a:solidFill>
                  <a:srgbClr val="000000"/>
                </a:solidFill>
                <a:effectLst/>
                <a:ea typeface="微软雅黑" panose="020B0503020204020204" pitchFamily="34" charset="-122"/>
                <a:cs typeface="Times New Roman" panose="02020603050405020304" pitchFamily="18" charset="0"/>
              </a:rPr>
              <a:t>《奥尔加斯伯爵的下葬》</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西班牙</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16</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世纪下半期地方画派中最著名的画家是埃尔·格列柯。格列柯本来名字是多米尼加·泰奥托科普利，由于他来自希腊的克里特岛，故人送绰号格列柯，意即希腊人。</a:t>
            </a:r>
            <a:b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b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ea typeface="微软雅黑" panose="020B0503020204020204" pitchFamily="34" charset="-122"/>
                <a:cs typeface="Times New Roman" panose="02020603050405020304" pitchFamily="18" charset="0"/>
              </a:rPr>
              <a:t>神秘宗教色彩与变形的现实人物的结合</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使观者的心灵受到很大惊扰。这对当时托莱多的宗教界来说</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是正中下怀的教堂艺术品</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甚至被视为是反宗教改革的最好的精神产品。他的作品就象是一面镜子，为我们揭示了西班牙那个正在崩溃的旧贵族世界的真实面目。</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A0A7B4A9-7320-4678-A51D-1FCF61E919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88243"/>
            <a:ext cx="3293886" cy="4135437"/>
          </a:xfrm>
          <a:prstGeom prst="rect">
            <a:avLst/>
          </a:prstGeom>
        </p:spPr>
      </p:pic>
    </p:spTree>
    <p:extLst>
      <p:ext uri="{BB962C8B-B14F-4D97-AF65-F5344CB8AC3E}">
        <p14:creationId xmlns:p14="http://schemas.microsoft.com/office/powerpoint/2010/main" val="344847930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140696" y="1122363"/>
            <a:ext cx="3527304" cy="3519440"/>
          </a:xfrm>
        </p:spPr>
        <p:txBody>
          <a:bodyPr>
            <a:normAutofit/>
          </a:bodyPr>
          <a:lstStyle/>
          <a:p>
            <a:r>
              <a:rPr lang="zh-CN" altLang="zh-CN" sz="2000" dirty="0">
                <a:solidFill>
                  <a:srgbClr val="000000"/>
                </a:solidFill>
                <a:effectLst/>
                <a:ea typeface="微软雅黑" panose="020B0503020204020204" pitchFamily="34" charset="-122"/>
                <a:cs typeface="Helvetica" panose="020B0604020202020204" pitchFamily="34" charset="0"/>
              </a:rPr>
              <a:t>《埃斯特雷姐妹》是出自枫丹白露派没有留下作者姓名的作品，画中用手捏乳头暗示宠姬所期待的怀孕，这种象征性的静止姿势对</a:t>
            </a:r>
            <a:r>
              <a:rPr lang="en-US" altLang="zh-CN" sz="2000" dirty="0">
                <a:solidFill>
                  <a:srgbClr val="000000"/>
                </a:solidFill>
                <a:effectLst/>
                <a:ea typeface="微软雅黑" panose="020B0503020204020204" pitchFamily="34" charset="-122"/>
                <a:cs typeface="Helvetica" panose="020B0604020202020204" pitchFamily="34" charset="0"/>
              </a:rPr>
              <a:t>17</a:t>
            </a:r>
            <a:r>
              <a:rPr lang="zh-CN" altLang="zh-CN" sz="2000" dirty="0">
                <a:solidFill>
                  <a:srgbClr val="000000"/>
                </a:solidFill>
                <a:effectLst/>
                <a:ea typeface="微软雅黑" panose="020B0503020204020204" pitchFamily="34" charset="-122"/>
                <a:cs typeface="Helvetica" panose="020B0604020202020204" pitchFamily="34" charset="0"/>
              </a:rPr>
              <a:t>世纪欧洲绘画颇有影响。枫丹白露画派对法国美术的发展起过巨大影响，主要是在传播技法知识方面起过积极作用。</a:t>
            </a:r>
            <a:endParaRPr lang="zh-CN" altLang="en-US" sz="2000" dirty="0"/>
          </a:p>
        </p:txBody>
      </p:sp>
      <p:pic>
        <p:nvPicPr>
          <p:cNvPr id="5" name="图片 4">
            <a:extLst>
              <a:ext uri="{FF2B5EF4-FFF2-40B4-BE49-F238E27FC236}">
                <a16:creationId xmlns:a16="http://schemas.microsoft.com/office/drawing/2014/main" id="{E98EC5D1-4958-4371-82EB-2092F47B03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5513916" cy="4135437"/>
          </a:xfrm>
          <a:prstGeom prst="rect">
            <a:avLst/>
          </a:prstGeom>
        </p:spPr>
      </p:pic>
    </p:spTree>
    <p:extLst>
      <p:ext uri="{BB962C8B-B14F-4D97-AF65-F5344CB8AC3E}">
        <p14:creationId xmlns:p14="http://schemas.microsoft.com/office/powerpoint/2010/main" val="279591495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3"/>
            <a:ext cx="2364768" cy="2387600"/>
          </a:xfrm>
        </p:spPr>
        <p:txBody>
          <a:bodyPr>
            <a:normAutofit/>
          </a:bodyPr>
          <a:lstStyle/>
          <a:p>
            <a:r>
              <a:rPr lang="zh-CN" altLang="zh-CN" sz="2000" dirty="0">
                <a:solidFill>
                  <a:srgbClr val="000000"/>
                </a:solidFill>
                <a:effectLst/>
                <a:ea typeface="微软雅黑" panose="020B0503020204020204" pitchFamily="34" charset="-122"/>
                <a:cs typeface="Helvetica" panose="020B0604020202020204" pitchFamily="34" charset="0"/>
              </a:rPr>
              <a:t>罗索和普利马蒂乔</a:t>
            </a:r>
            <a:r>
              <a:rPr lang="zh-CN" altLang="en-US" sz="2000" dirty="0">
                <a:solidFill>
                  <a:srgbClr val="000000"/>
                </a:solidFill>
                <a:effectLst/>
                <a:ea typeface="微软雅黑" panose="020B0503020204020204" pitchFamily="34" charset="-122"/>
                <a:cs typeface="Helvetica" panose="020B0604020202020204" pitchFamily="34" charset="0"/>
              </a:rPr>
              <a:t>：</a:t>
            </a:r>
            <a:r>
              <a:rPr lang="zh-CN" altLang="zh-CN" sz="2000" dirty="0">
                <a:solidFill>
                  <a:srgbClr val="000000"/>
                </a:solidFill>
                <a:effectLst/>
                <a:ea typeface="微软雅黑" panose="020B0503020204020204" pitchFamily="34" charset="-122"/>
                <a:cs typeface="Helvetica" panose="020B0604020202020204" pitchFamily="34" charset="0"/>
              </a:rPr>
              <a:t>枫丹白露王宫的内部装饰</a:t>
            </a:r>
            <a:endParaRPr lang="zh-CN" altLang="en-US" sz="2000" dirty="0"/>
          </a:p>
        </p:txBody>
      </p:sp>
      <p:pic>
        <p:nvPicPr>
          <p:cNvPr id="9" name="图片 8">
            <a:extLst>
              <a:ext uri="{FF2B5EF4-FFF2-40B4-BE49-F238E27FC236}">
                <a16:creationId xmlns:a16="http://schemas.microsoft.com/office/drawing/2014/main" id="{498B57BA-1439-4DBC-B993-2B737F9056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8768" y="1160462"/>
            <a:ext cx="6779232" cy="4097338"/>
          </a:xfrm>
          <a:prstGeom prst="rect">
            <a:avLst/>
          </a:prstGeom>
        </p:spPr>
      </p:pic>
    </p:spTree>
    <p:extLst>
      <p:ext uri="{BB962C8B-B14F-4D97-AF65-F5344CB8AC3E}">
        <p14:creationId xmlns:p14="http://schemas.microsoft.com/office/powerpoint/2010/main" val="157616057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3"/>
            <a:ext cx="2594290" cy="2563158"/>
          </a:xfrm>
        </p:spPr>
        <p:txBody>
          <a:bodyPr>
            <a:normAutofit/>
          </a:bodyPr>
          <a:lstStyle/>
          <a:p>
            <a:r>
              <a:rPr lang="zh-CN" altLang="zh-CN" sz="2000" dirty="0">
                <a:solidFill>
                  <a:srgbClr val="000000"/>
                </a:solidFill>
                <a:effectLst/>
                <a:ea typeface="微软雅黑" panose="020B0503020204020204" pitchFamily="34" charset="-122"/>
                <a:cs typeface="Helvetica" panose="020B0604020202020204" pitchFamily="34" charset="0"/>
              </a:rPr>
              <a:t>老古赞</a:t>
            </a:r>
            <a:r>
              <a:rPr lang="zh-CN" altLang="en-US" sz="2000" dirty="0">
                <a:solidFill>
                  <a:srgbClr val="000000"/>
                </a:solidFill>
                <a:effectLst/>
                <a:ea typeface="微软雅黑" panose="020B0503020204020204" pitchFamily="34" charset="-122"/>
                <a:cs typeface="Helvetica" panose="020B0604020202020204" pitchFamily="34" charset="0"/>
              </a:rPr>
              <a:t>：</a:t>
            </a:r>
            <a:r>
              <a:rPr lang="zh-CN" altLang="zh-CN" sz="2000" dirty="0">
                <a:solidFill>
                  <a:srgbClr val="000000"/>
                </a:solidFill>
                <a:effectLst/>
                <a:ea typeface="微软雅黑" panose="020B0503020204020204" pitchFamily="34" charset="-122"/>
                <a:cs typeface="Helvetica" panose="020B0604020202020204" pitchFamily="34" charset="0"/>
              </a:rPr>
              <a:t>《潘朵拉魔瓶前的夏娃》</a:t>
            </a:r>
            <a:endParaRPr lang="zh-CN" altLang="en-US" sz="6600" dirty="0"/>
          </a:p>
        </p:txBody>
      </p:sp>
      <p:pic>
        <p:nvPicPr>
          <p:cNvPr id="5" name="图片 4">
            <a:extLst>
              <a:ext uri="{FF2B5EF4-FFF2-40B4-BE49-F238E27FC236}">
                <a16:creationId xmlns:a16="http://schemas.microsoft.com/office/drawing/2014/main" id="{19EDB679-CC23-4C9D-BC24-21CD16346C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1111" y="1122363"/>
            <a:ext cx="6486889" cy="4155663"/>
          </a:xfrm>
          <a:prstGeom prst="rect">
            <a:avLst/>
          </a:prstGeom>
        </p:spPr>
      </p:pic>
    </p:spTree>
    <p:extLst>
      <p:ext uri="{BB962C8B-B14F-4D97-AF65-F5344CB8AC3E}">
        <p14:creationId xmlns:p14="http://schemas.microsoft.com/office/powerpoint/2010/main" val="42118205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16304" y="1122363"/>
            <a:ext cx="5851695" cy="2387600"/>
          </a:xfrm>
        </p:spPr>
        <p:txBody>
          <a:bodyPr/>
          <a:lstStyle/>
          <a:p>
            <a:r>
              <a:rPr lang="zh-CN" altLang="zh-CN" sz="1800" dirty="0">
                <a:solidFill>
                  <a:srgbClr val="000000"/>
                </a:solidFill>
                <a:effectLst/>
                <a:ea typeface="微软雅黑" panose="020B0503020204020204" pitchFamily="34" charset="-122"/>
                <a:cs typeface="Helvetica" panose="020B0604020202020204" pitchFamily="34" charset="0"/>
              </a:rPr>
              <a:t>让</a:t>
            </a:r>
            <a:r>
              <a:rPr lang="en-US" altLang="zh-CN" sz="1800" dirty="0">
                <a:solidFill>
                  <a:srgbClr val="000000"/>
                </a:solidFill>
                <a:effectLst/>
                <a:ea typeface="微软雅黑" panose="020B0503020204020204" pitchFamily="34" charset="-122"/>
                <a:cs typeface="Helvetica" panose="020B0604020202020204" pitchFamily="34" charset="0"/>
              </a:rPr>
              <a:t>·</a:t>
            </a:r>
            <a:r>
              <a:rPr lang="zh-CN" altLang="zh-CN" sz="1800" dirty="0">
                <a:solidFill>
                  <a:srgbClr val="000000"/>
                </a:solidFill>
                <a:effectLst/>
                <a:ea typeface="微软雅黑" panose="020B0503020204020204" pitchFamily="34" charset="-122"/>
                <a:cs typeface="Helvetica" panose="020B0604020202020204" pitchFamily="34" charset="0"/>
              </a:rPr>
              <a:t>克卢</a:t>
            </a:r>
            <a:r>
              <a:rPr lang="zh-CN" altLang="en-US" sz="1800" dirty="0">
                <a:solidFill>
                  <a:srgbClr val="000000"/>
                </a:solidFill>
                <a:effectLst/>
                <a:ea typeface="微软雅黑" panose="020B0503020204020204" pitchFamily="34" charset="-122"/>
                <a:cs typeface="Helvetica" panose="020B0604020202020204" pitchFamily="34" charset="0"/>
              </a:rPr>
              <a:t>：</a:t>
            </a:r>
            <a:r>
              <a:rPr lang="zh-CN" altLang="zh-CN" sz="1800" dirty="0">
                <a:solidFill>
                  <a:srgbClr val="000000"/>
                </a:solidFill>
                <a:effectLst/>
                <a:ea typeface="微软雅黑" panose="020B0503020204020204" pitchFamily="34" charset="-122"/>
                <a:cs typeface="Helvetica" panose="020B0604020202020204" pitchFamily="34" charset="0"/>
              </a:rPr>
              <a:t>《弗朗索瓦一世像》</a:t>
            </a:r>
            <a:endParaRPr lang="zh-CN" altLang="en-US" dirty="0"/>
          </a:p>
        </p:txBody>
      </p:sp>
      <p:pic>
        <p:nvPicPr>
          <p:cNvPr id="5" name="图片 4">
            <a:extLst>
              <a:ext uri="{FF2B5EF4-FFF2-40B4-BE49-F238E27FC236}">
                <a16:creationId xmlns:a16="http://schemas.microsoft.com/office/drawing/2014/main" id="{704E4233-7B84-4384-B4F9-197F1F3F43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152702" cy="4112220"/>
          </a:xfrm>
          <a:prstGeom prst="rect">
            <a:avLst/>
          </a:prstGeom>
        </p:spPr>
      </p:pic>
    </p:spTree>
    <p:extLst>
      <p:ext uri="{BB962C8B-B14F-4D97-AF65-F5344CB8AC3E}">
        <p14:creationId xmlns:p14="http://schemas.microsoft.com/office/powerpoint/2010/main" val="255872093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AC46614-745D-4BBB-904C-019026FA1FB5}"/>
              </a:ext>
            </a:extLst>
          </p:cNvPr>
          <p:cNvSpPr>
            <a:spLocks noGrp="1"/>
          </p:cNvSpPr>
          <p:nvPr>
            <p:ph idx="1"/>
          </p:nvPr>
        </p:nvSpPr>
        <p:spPr>
          <a:xfrm>
            <a:off x="838200" y="2750179"/>
            <a:ext cx="10515600" cy="3426783"/>
          </a:xfrm>
        </p:spPr>
        <p:txBody>
          <a:bodyPr/>
          <a:lstStyle/>
          <a:p>
            <a:pPr marL="0" indent="0" algn="ctr">
              <a:buNone/>
            </a:pPr>
            <a:r>
              <a:rPr lang="zh-CN" altLang="zh-CN" sz="4000" dirty="0">
                <a:effectLst/>
                <a:latin typeface="+mj-ea"/>
                <a:ea typeface="+mj-ea"/>
                <a:cs typeface="Times New Roman" panose="02020603050405020304" pitchFamily="18" charset="0"/>
              </a:rPr>
              <a:t>第六章</a:t>
            </a:r>
            <a:r>
              <a:rPr lang="en-US" altLang="zh-CN" sz="4000" dirty="0">
                <a:effectLst/>
                <a:latin typeface="+mj-ea"/>
                <a:ea typeface="+mj-ea"/>
                <a:cs typeface="Times New Roman" panose="02020603050405020304" pitchFamily="18" charset="0"/>
              </a:rPr>
              <a:t>  17</a:t>
            </a:r>
            <a:r>
              <a:rPr lang="zh-CN" altLang="zh-CN" sz="4000" dirty="0">
                <a:effectLst/>
                <a:latin typeface="+mj-ea"/>
                <a:ea typeface="+mj-ea"/>
                <a:cs typeface="Times New Roman" panose="02020603050405020304" pitchFamily="18" charset="0"/>
              </a:rPr>
              <a:t>、</a:t>
            </a:r>
            <a:r>
              <a:rPr lang="en-US" altLang="zh-CN" sz="4000" dirty="0">
                <a:effectLst/>
                <a:latin typeface="+mj-ea"/>
                <a:ea typeface="+mj-ea"/>
                <a:cs typeface="Times New Roman" panose="02020603050405020304" pitchFamily="18" charset="0"/>
              </a:rPr>
              <a:t>18</a:t>
            </a:r>
            <a:r>
              <a:rPr lang="zh-CN" altLang="zh-CN" sz="4000" dirty="0">
                <a:effectLst/>
                <a:latin typeface="+mj-ea"/>
                <a:ea typeface="+mj-ea"/>
                <a:cs typeface="Times New Roman" panose="02020603050405020304" pitchFamily="18" charset="0"/>
              </a:rPr>
              <a:t>世纪美术</a:t>
            </a:r>
          </a:p>
          <a:p>
            <a:endParaRPr lang="zh-CN" altLang="en-US" dirty="0"/>
          </a:p>
        </p:txBody>
      </p:sp>
    </p:spTree>
    <p:extLst>
      <p:ext uri="{BB962C8B-B14F-4D97-AF65-F5344CB8AC3E}">
        <p14:creationId xmlns:p14="http://schemas.microsoft.com/office/powerpoint/2010/main" val="232394571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9297563" y="1122363"/>
            <a:ext cx="1370436" cy="2095487"/>
          </a:xfrm>
        </p:spPr>
        <p:txBody>
          <a:bodyPr/>
          <a:lstStyle/>
          <a:p>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逃往埃及》又叫《逃往埃及路上的风景》是卡拉奇创作的一幅非常典型的古典主义风景画。</a:t>
            </a:r>
            <a:endParaRPr lang="zh-CN" altLang="en-US" dirty="0"/>
          </a:p>
        </p:txBody>
      </p:sp>
      <p:pic>
        <p:nvPicPr>
          <p:cNvPr id="5" name="图片 4">
            <a:extLst>
              <a:ext uri="{FF2B5EF4-FFF2-40B4-BE49-F238E27FC236}">
                <a16:creationId xmlns:a16="http://schemas.microsoft.com/office/drawing/2014/main" id="{933100D2-C894-41A0-8E8D-EBD433C57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81626"/>
            <a:ext cx="7664982" cy="4148672"/>
          </a:xfrm>
          <a:prstGeom prst="rect">
            <a:avLst/>
          </a:prstGeom>
        </p:spPr>
      </p:pic>
    </p:spTree>
    <p:extLst>
      <p:ext uri="{BB962C8B-B14F-4D97-AF65-F5344CB8AC3E}">
        <p14:creationId xmlns:p14="http://schemas.microsoft.com/office/powerpoint/2010/main" val="155709804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807486" y="1122362"/>
            <a:ext cx="4860513" cy="3554340"/>
          </a:xfrm>
        </p:spPr>
        <p:txBody>
          <a:bodyPr>
            <a:normAutofit/>
          </a:bodyPr>
          <a:lstStyle/>
          <a:p>
            <a:r>
              <a:rPr lang="zh-CN" altLang="zh-CN" sz="2000" dirty="0">
                <a:effectLst/>
                <a:ea typeface="微软雅黑" panose="020B0503020204020204" pitchFamily="34" charset="-122"/>
                <a:cs typeface="宋体" panose="02010600030101010101" pitchFamily="2" charset="-122"/>
              </a:rPr>
              <a:t>《捧果篮的男孩》</a:t>
            </a:r>
            <a:r>
              <a:rPr lang="zh-CN" altLang="en-US" sz="2000" dirty="0">
                <a:effectLst/>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卡拉瓦乔出生在北意大利伦巴底省的卡拉瓦乔村，因此人们称他卡拉瓦乔。其继承了意大利北部现实主义民俗画的传统，并受到威尼斯画派的影响。卡拉瓦乔绘画的特点是宗教题材世俗化。</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124E3FFC-F771-4A9C-B9BA-4B8C668D83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4049557" cy="4135437"/>
          </a:xfrm>
          <a:prstGeom prst="rect">
            <a:avLst/>
          </a:prstGeom>
        </p:spPr>
      </p:pic>
    </p:spTree>
    <p:extLst>
      <p:ext uri="{BB962C8B-B14F-4D97-AF65-F5344CB8AC3E}">
        <p14:creationId xmlns:p14="http://schemas.microsoft.com/office/powerpoint/2010/main" val="25483226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641802" y="1122362"/>
            <a:ext cx="6026198" cy="3903347"/>
          </a:xfrm>
        </p:spPr>
        <p:txBody>
          <a:bodyPr>
            <a:normAutofit/>
          </a:bodyPr>
          <a:lstStyle/>
          <a:p>
            <a:pPr indent="279400" algn="l"/>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  </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作为一种艺术形式的称谓，</a:t>
            </a:r>
            <a:r>
              <a:rPr lang="zh-CN" altLang="zh-CN" sz="1800" b="1"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巴洛克</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是古典主义者在</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16</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世纪下半叶在意大利发起的，在</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17</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世纪的欧洲普遍盛行，是背离了文艺复兴艺术精神的一种艺术形式——</a:t>
            </a:r>
            <a:r>
              <a:rPr lang="zh-CN" altLang="zh-CN" sz="1800" b="1"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豪华、浪漫、激情、动感。</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贝尼尼正是出现在这样一个特殊的历史时期，他才思敏捷、精力充沛，同时受到罗马教廷和法国宫廷的欢迎。</a:t>
            </a:r>
            <a:b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b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1800" dirty="0">
                <a:solidFill>
                  <a:srgbClr val="000000"/>
                </a:solidFill>
                <a:effectLst/>
                <a:ea typeface="微软雅黑" panose="020B0503020204020204" pitchFamily="34" charset="-122"/>
                <a:cs typeface="Times New Roman" panose="02020603050405020304" pitchFamily="18" charset="0"/>
              </a:rPr>
              <a:t>雕塑</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《圣德列萨的幻觉》</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5388E94-90D0-4E82-BA7B-DFC3B62670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2868511" cy="4135437"/>
          </a:xfrm>
          <a:prstGeom prst="rect">
            <a:avLst/>
          </a:prstGeom>
        </p:spPr>
      </p:pic>
    </p:spTree>
    <p:extLst>
      <p:ext uri="{BB962C8B-B14F-4D97-AF65-F5344CB8AC3E}">
        <p14:creationId xmlns:p14="http://schemas.microsoft.com/office/powerpoint/2010/main" val="251022325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891248" y="844599"/>
            <a:ext cx="4776751" cy="4147662"/>
          </a:xfrm>
        </p:spPr>
        <p:txBody>
          <a:bodyPr>
            <a:normAutofit/>
          </a:bodyPr>
          <a:lstStyle/>
          <a:p>
            <a:r>
              <a:rPr lang="zh-CN" altLang="en-US" sz="2000" dirty="0">
                <a:solidFill>
                  <a:srgbClr val="000000"/>
                </a:solidFill>
                <a:effectLst/>
                <a:ea typeface="微软雅黑" panose="020B0503020204020204" pitchFamily="34" charset="-122"/>
                <a:cs typeface="Times New Roman" panose="02020603050405020304" pitchFamily="18" charset="0"/>
              </a:rPr>
              <a:t>雕塑</a:t>
            </a:r>
            <a:r>
              <a:rPr lang="zh-CN" altLang="zh-CN" sz="2000" dirty="0">
                <a:solidFill>
                  <a:srgbClr val="000000"/>
                </a:solidFill>
                <a:effectLst/>
                <a:ea typeface="微软雅黑" panose="020B0503020204020204" pitchFamily="34" charset="-122"/>
                <a:cs typeface="Times New Roman" panose="02020603050405020304" pitchFamily="18" charset="0"/>
              </a:rPr>
              <a:t>讲述的是十六世纪西班牙圣女德列萨，</a:t>
            </a:r>
            <a:r>
              <a:rPr lang="zh-CN" altLang="zh-CN" sz="2000" dirty="0">
                <a:effectLst/>
                <a:ea typeface="微软雅黑" panose="020B0503020204020204" pitchFamily="34" charset="-122"/>
                <a:cs typeface="Times New Roman" panose="02020603050405020304" pitchFamily="18" charset="0"/>
              </a:rPr>
              <a:t>少年时因患了癫痫，就潜心修炼，侍奉上帝。每当病发时，人就失神落魄，脑际幻觉丛生，此时据她自诉，她能看到种种奇迹。后来她过着隐居生活，空时便把自己每次昏迷中的幻觉记述下来。</a:t>
            </a:r>
            <a:r>
              <a:rPr lang="zh-CN" altLang="zh-CN" sz="2000" dirty="0">
                <a:solidFill>
                  <a:srgbClr val="000000"/>
                </a:solidFill>
                <a:effectLst/>
                <a:ea typeface="微软雅黑" panose="020B0503020204020204" pitchFamily="34" charset="-122"/>
                <a:cs typeface="Times New Roman" panose="02020603050405020304" pitchFamily="18" charset="0"/>
              </a:rPr>
              <a:t>《圣德列萨的幻觉》</a:t>
            </a:r>
            <a:r>
              <a:rPr lang="zh-CN" altLang="zh-CN" sz="2000" dirty="0">
                <a:effectLst/>
                <a:ea typeface="微软雅黑" panose="020B0503020204020204" pitchFamily="34" charset="-122"/>
                <a:cs typeface="Times New Roman" panose="02020603050405020304" pitchFamily="18" charset="0"/>
              </a:rPr>
              <a:t>是她的一次神秘体验，梦见某日一位天使用上帝之爱的火红的箭穿入她的心。于是在笔记中写道：“我感到这支箭头已刺透了我的心。当他把金箭抽出时，我感到好象在抽我的心那样……这时我感受着一种无限的甜蜜，我很想把这种痛苦永恒地继续下去……”</a:t>
            </a:r>
            <a:endParaRPr lang="zh-CN" altLang="en-US" sz="6600" dirty="0"/>
          </a:p>
        </p:txBody>
      </p:sp>
      <p:pic>
        <p:nvPicPr>
          <p:cNvPr id="5" name="图片 4">
            <a:extLst>
              <a:ext uri="{FF2B5EF4-FFF2-40B4-BE49-F238E27FC236}">
                <a16:creationId xmlns:a16="http://schemas.microsoft.com/office/drawing/2014/main" id="{E8598F48-BC62-4B4F-AE3C-7E52E9AEDD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318388" cy="4147661"/>
          </a:xfrm>
          <a:prstGeom prst="rect">
            <a:avLst/>
          </a:prstGeom>
        </p:spPr>
      </p:pic>
    </p:spTree>
    <p:extLst>
      <p:ext uri="{BB962C8B-B14F-4D97-AF65-F5344CB8AC3E}">
        <p14:creationId xmlns:p14="http://schemas.microsoft.com/office/powerpoint/2010/main" val="3502124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140698" y="1122362"/>
            <a:ext cx="2336511" cy="3910327"/>
          </a:xfrm>
        </p:spPr>
        <p:txBody>
          <a:bodyPr>
            <a:normAutofit/>
          </a:bodyPr>
          <a:lstStyle/>
          <a:p>
            <a:r>
              <a:rPr lang="zh-CN" altLang="zh-CN" sz="1800" dirty="0">
                <a:effectLst/>
                <a:ea typeface="微软雅黑" panose="020B0503020204020204" pitchFamily="34" charset="-122"/>
                <a:cs typeface="Times New Roman" panose="02020603050405020304" pitchFamily="18" charset="0"/>
              </a:rPr>
              <a:t>胡夫大金字塔</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原高</a:t>
            </a:r>
            <a:r>
              <a:rPr lang="en-US" altLang="zh-CN" sz="1800" dirty="0">
                <a:effectLst/>
                <a:ea typeface="微软雅黑" panose="020B0503020204020204" pitchFamily="34" charset="-122"/>
                <a:cs typeface="Times New Roman" panose="02020603050405020304" pitchFamily="18" charset="0"/>
              </a:rPr>
              <a:t>146.6</a:t>
            </a:r>
            <a:r>
              <a:rPr lang="zh-CN" altLang="zh-CN" sz="1800" dirty="0">
                <a:effectLst/>
                <a:ea typeface="微软雅黑" panose="020B0503020204020204" pitchFamily="34" charset="-122"/>
                <a:cs typeface="Times New Roman" panose="02020603050405020304" pitchFamily="18" charset="0"/>
              </a:rPr>
              <a:t>米，现损减为</a:t>
            </a:r>
            <a:r>
              <a:rPr lang="en-US" altLang="zh-CN" sz="1800" dirty="0">
                <a:effectLst/>
                <a:ea typeface="微软雅黑" panose="020B0503020204020204" pitchFamily="34" charset="-122"/>
                <a:cs typeface="Times New Roman" panose="02020603050405020304" pitchFamily="18" charset="0"/>
              </a:rPr>
              <a:t>138</a:t>
            </a:r>
            <a:r>
              <a:rPr lang="zh-CN" altLang="zh-CN" sz="1800" dirty="0">
                <a:effectLst/>
                <a:ea typeface="微软雅黑" panose="020B0503020204020204" pitchFamily="34" charset="-122"/>
                <a:cs typeface="Times New Roman" panose="02020603050405020304" pitchFamily="18" charset="0"/>
              </a:rPr>
              <a:t>米，基底边长原</a:t>
            </a:r>
            <a:r>
              <a:rPr lang="en-US" altLang="zh-CN" sz="1800" dirty="0">
                <a:effectLst/>
                <a:ea typeface="微软雅黑" panose="020B0503020204020204" pitchFamily="34" charset="-122"/>
                <a:cs typeface="Times New Roman" panose="02020603050405020304" pitchFamily="18" charset="0"/>
              </a:rPr>
              <a:t>230</a:t>
            </a:r>
            <a:r>
              <a:rPr lang="zh-CN" altLang="zh-CN" sz="1800" dirty="0">
                <a:effectLst/>
                <a:ea typeface="微软雅黑" panose="020B0503020204020204" pitchFamily="34" charset="-122"/>
                <a:cs typeface="Times New Roman" panose="02020603050405020304" pitchFamily="18" charset="0"/>
              </a:rPr>
              <a:t>米，现为</a:t>
            </a:r>
            <a:r>
              <a:rPr lang="en-US" altLang="zh-CN" sz="1800" dirty="0">
                <a:effectLst/>
                <a:ea typeface="微软雅黑" panose="020B0503020204020204" pitchFamily="34" charset="-122"/>
                <a:cs typeface="Times New Roman" panose="02020603050405020304" pitchFamily="18" charset="0"/>
              </a:rPr>
              <a:t>228</a:t>
            </a:r>
            <a:r>
              <a:rPr lang="zh-CN" altLang="zh-CN" sz="1800" dirty="0">
                <a:effectLst/>
                <a:ea typeface="微软雅黑" panose="020B0503020204020204" pitchFamily="34" charset="-122"/>
                <a:cs typeface="Times New Roman" panose="02020603050405020304" pitchFamily="18" charset="0"/>
              </a:rPr>
              <a:t>米，倾斜角度为</a:t>
            </a:r>
            <a:r>
              <a:rPr lang="en-US" altLang="zh-CN" sz="1800" dirty="0">
                <a:effectLst/>
                <a:ea typeface="微软雅黑" panose="020B0503020204020204" pitchFamily="34" charset="-122"/>
                <a:cs typeface="Times New Roman" panose="02020603050405020304" pitchFamily="18" charset="0"/>
              </a:rPr>
              <a:t>51</a:t>
            </a:r>
            <a:r>
              <a:rPr lang="zh-CN" altLang="zh-CN" sz="1800" dirty="0">
                <a:effectLst/>
                <a:ea typeface="微软雅黑" panose="020B0503020204020204" pitchFamily="34" charset="-122"/>
                <a:cs typeface="Times New Roman" panose="02020603050405020304" pitchFamily="18" charset="0"/>
              </a:rPr>
              <a:t>°</a:t>
            </a:r>
            <a:r>
              <a:rPr lang="en-US" altLang="zh-CN" sz="1800" dirty="0">
                <a:effectLst/>
                <a:ea typeface="微软雅黑" panose="020B0503020204020204" pitchFamily="34" charset="-122"/>
                <a:cs typeface="Times New Roman" panose="02020603050405020304" pitchFamily="18" charset="0"/>
              </a:rPr>
              <a:t>51</a:t>
            </a:r>
            <a:r>
              <a:rPr lang="zh-CN" altLang="zh-CN" sz="1800" dirty="0">
                <a:effectLst/>
                <a:ea typeface="微软雅黑" panose="020B0503020204020204" pitchFamily="34" charset="-122"/>
                <a:cs typeface="Times New Roman" panose="02020603050405020304" pitchFamily="18" charset="0"/>
              </a:rPr>
              <a:t>′</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总共用了</a:t>
            </a:r>
            <a:r>
              <a:rPr lang="en-US" altLang="zh-CN" sz="1800" dirty="0">
                <a:effectLst/>
                <a:ea typeface="微软雅黑" panose="020B0503020204020204" pitchFamily="34" charset="-122"/>
                <a:cs typeface="Times New Roman" panose="02020603050405020304" pitchFamily="18" charset="0"/>
              </a:rPr>
              <a:t>230</a:t>
            </a:r>
            <a:r>
              <a:rPr lang="zh-CN" altLang="zh-CN" sz="1800" dirty="0">
                <a:effectLst/>
                <a:ea typeface="微软雅黑" panose="020B0503020204020204" pitchFamily="34" charset="-122"/>
                <a:cs typeface="Times New Roman" panose="02020603050405020304" pitchFamily="18" charset="0"/>
              </a:rPr>
              <a:t>万块石材，平均重</a:t>
            </a:r>
            <a:r>
              <a:rPr lang="en-US" altLang="zh-CN" sz="1800" dirty="0">
                <a:effectLst/>
                <a:ea typeface="微软雅黑" panose="020B0503020204020204" pitchFamily="34" charset="-122"/>
                <a:cs typeface="Times New Roman" panose="02020603050405020304" pitchFamily="18" charset="0"/>
              </a:rPr>
              <a:t>2.5</a:t>
            </a:r>
            <a:r>
              <a:rPr lang="zh-CN" altLang="zh-CN" sz="1800" dirty="0">
                <a:effectLst/>
                <a:ea typeface="微软雅黑" panose="020B0503020204020204" pitchFamily="34" charset="-122"/>
                <a:cs typeface="Times New Roman" panose="02020603050405020304" pitchFamily="18" charset="0"/>
              </a:rPr>
              <a:t>吨，建成</a:t>
            </a:r>
            <a:r>
              <a:rPr lang="en-US" altLang="zh-CN" sz="1800" dirty="0">
                <a:effectLst/>
                <a:ea typeface="微软雅黑" panose="020B0503020204020204" pitchFamily="34" charset="-122"/>
                <a:cs typeface="Times New Roman" panose="02020603050405020304" pitchFamily="18" charset="0"/>
              </a:rPr>
              <a:t>210</a:t>
            </a:r>
            <a:r>
              <a:rPr lang="zh-CN" altLang="zh-CN" sz="1800" dirty="0">
                <a:effectLst/>
                <a:ea typeface="微软雅黑" panose="020B0503020204020204" pitchFamily="34" charset="-122"/>
                <a:cs typeface="Times New Roman" panose="02020603050405020304" pitchFamily="18" charset="0"/>
              </a:rPr>
              <a:t>个石阶。推算其体积为</a:t>
            </a:r>
            <a:r>
              <a:rPr lang="en-US" altLang="zh-CN" sz="1800" dirty="0">
                <a:effectLst/>
                <a:ea typeface="微软雅黑" panose="020B0503020204020204" pitchFamily="34" charset="-122"/>
                <a:cs typeface="Times New Roman" panose="02020603050405020304" pitchFamily="18" charset="0"/>
              </a:rPr>
              <a:t>252</a:t>
            </a:r>
            <a:r>
              <a:rPr lang="zh-CN" altLang="zh-CN" sz="1800" dirty="0">
                <a:effectLst/>
                <a:ea typeface="微软雅黑" panose="020B0503020204020204" pitchFamily="34" charset="-122"/>
                <a:cs typeface="Times New Roman" panose="02020603050405020304" pitchFamily="18" charset="0"/>
              </a:rPr>
              <a:t>万立方米，重</a:t>
            </a:r>
            <a:r>
              <a:rPr lang="en-US" altLang="zh-CN" sz="1800" dirty="0">
                <a:effectLst/>
                <a:ea typeface="微软雅黑" panose="020B0503020204020204" pitchFamily="34" charset="-122"/>
                <a:cs typeface="Times New Roman" panose="02020603050405020304" pitchFamily="18" charset="0"/>
              </a:rPr>
              <a:t>700</a:t>
            </a:r>
            <a:r>
              <a:rPr lang="zh-CN" altLang="zh-CN" sz="1800" dirty="0">
                <a:effectLst/>
                <a:ea typeface="微软雅黑" panose="020B0503020204020204" pitchFamily="34" charset="-122"/>
                <a:cs typeface="Times New Roman" panose="02020603050405020304" pitchFamily="18" charset="0"/>
              </a:rPr>
              <a:t>万吨。</a:t>
            </a:r>
            <a:r>
              <a:rPr lang="zh-CN" altLang="zh-CN" sz="1800" dirty="0">
                <a:solidFill>
                  <a:srgbClr val="000000"/>
                </a:solidFill>
                <a:effectLst/>
                <a:ea typeface="微软雅黑" panose="020B0503020204020204" pitchFamily="34" charset="-122"/>
                <a:cs typeface="Times New Roman" panose="02020603050405020304" pitchFamily="18" charset="0"/>
              </a:rPr>
              <a:t>石块之间不用任何黏着物，而由石与石相互叠积而成，石块之间的缝隙，连一张薄纸都无法插入。</a:t>
            </a:r>
            <a:endParaRPr lang="zh-CN" altLang="en-US" dirty="0"/>
          </a:p>
        </p:txBody>
      </p:sp>
      <p:pic>
        <p:nvPicPr>
          <p:cNvPr id="5" name="图片 4">
            <a:extLst>
              <a:ext uri="{FF2B5EF4-FFF2-40B4-BE49-F238E27FC236}">
                <a16:creationId xmlns:a16="http://schemas.microsoft.com/office/drawing/2014/main" id="{7C34586D-3804-48FC-ACBB-7BC69839C3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616699" cy="4135437"/>
          </a:xfrm>
          <a:prstGeom prst="rect">
            <a:avLst/>
          </a:prstGeom>
        </p:spPr>
      </p:pic>
    </p:spTree>
    <p:extLst>
      <p:ext uri="{BB962C8B-B14F-4D97-AF65-F5344CB8AC3E}">
        <p14:creationId xmlns:p14="http://schemas.microsoft.com/office/powerpoint/2010/main" val="39412847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2"/>
            <a:ext cx="5525954" cy="4015029"/>
          </a:xfrm>
        </p:spPr>
        <p:txBody>
          <a:bodyPr>
            <a:normAutofit/>
          </a:bodyPr>
          <a:lstStyle/>
          <a:p>
            <a:pPr algn="l"/>
            <a:r>
              <a:rPr lang="en-US" altLang="zh-CN" sz="2000" dirty="0">
                <a:solidFill>
                  <a:srgbClr val="000000"/>
                </a:solidFill>
                <a:effectLst/>
                <a:ea typeface="微软雅黑" panose="020B0503020204020204" pitchFamily="34" charset="-122"/>
                <a:cs typeface="Times New Roman" panose="02020603050405020304" pitchFamily="18" charset="0"/>
              </a:rPr>
              <a:t>        </a:t>
            </a:r>
            <a:r>
              <a:rPr lang="zh-CN" altLang="zh-CN" sz="2000" dirty="0">
                <a:solidFill>
                  <a:srgbClr val="000000"/>
                </a:solidFill>
                <a:effectLst/>
                <a:ea typeface="微软雅黑" panose="020B0503020204020204" pitchFamily="34" charset="-122"/>
                <a:cs typeface="Times New Roman" panose="02020603050405020304" pitchFamily="18" charset="0"/>
              </a:rPr>
              <a:t>科尔托纳</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罗马巴尔贝里尼宫大厅天顶画</a:t>
            </a:r>
            <a:r>
              <a:rPr lang="zh-CN" altLang="en-US" sz="2000" dirty="0">
                <a:solidFill>
                  <a:srgbClr val="000000"/>
                </a:solidFill>
                <a:ea typeface="微软雅黑" panose="020B0503020204020204" pitchFamily="34" charset="-122"/>
                <a:cs typeface="Times New Roman" panose="02020603050405020304" pitchFamily="18" charset="0"/>
              </a:rPr>
              <a:t>，</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神意的胜利》又叫《巴尔贝里尼家族的胜利》</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表达一个主题：家族的权力和荣耀，包括教皇乌尔班八世，都来自上帝的赋予，同时也指出家族的社会责任和义务。所以。人们又把这个湿壁画作品称之为《神圣上帝和巴尔贝里尼权力的寓言》。巴洛克风格的天顶画大都具有神秘幻觉的特点，宣扬宗教把人的目光引向遥远的天国</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E435731A-F03C-4671-884F-FA0DF04B6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2568" y="1114514"/>
            <a:ext cx="3465432" cy="4143286"/>
          </a:xfrm>
          <a:prstGeom prst="rect">
            <a:avLst/>
          </a:prstGeom>
        </p:spPr>
      </p:pic>
    </p:spTree>
    <p:extLst>
      <p:ext uri="{BB962C8B-B14F-4D97-AF65-F5344CB8AC3E}">
        <p14:creationId xmlns:p14="http://schemas.microsoft.com/office/powerpoint/2010/main" val="41547580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3"/>
            <a:ext cx="5344610" cy="3414736"/>
          </a:xfrm>
        </p:spPr>
        <p:txBody>
          <a:bodyPr>
            <a:normAutofit/>
          </a:bodyPr>
          <a:lstStyle/>
          <a:p>
            <a:pPr indent="279400" algn="l"/>
            <a:r>
              <a:rPr lang="zh-CN" altLang="zh-CN" sz="2000" dirty="0">
                <a:solidFill>
                  <a:srgbClr val="000000"/>
                </a:solidFill>
                <a:ea typeface="微软雅黑" panose="020B0503020204020204" pitchFamily="34" charset="-122"/>
                <a:cs typeface="Times New Roman" panose="02020603050405020304" pitchFamily="18" charset="0"/>
              </a:rPr>
              <a:t>《教皇英诺森十世》</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委拉斯贵支</a:t>
            </a:r>
            <a:r>
              <a:rPr lang="zh-CN" altLang="en-US"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1599</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6</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月</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6</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日生于塞维利亚，</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1623</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年进入马德里宫廷为国王服务 。他的大量肖像画都坚持写实原则，并且注重刻画人物的精神面貌。</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F140A907-A1D8-430A-B624-3D7BEFC46E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8610" y="1122363"/>
            <a:ext cx="3799390" cy="4135437"/>
          </a:xfrm>
          <a:prstGeom prst="rect">
            <a:avLst/>
          </a:prstGeom>
        </p:spPr>
      </p:pic>
    </p:spTree>
    <p:extLst>
      <p:ext uri="{BB962C8B-B14F-4D97-AF65-F5344CB8AC3E}">
        <p14:creationId xmlns:p14="http://schemas.microsoft.com/office/powerpoint/2010/main" val="76953352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172292" y="1122363"/>
            <a:ext cx="3818145" cy="3372855"/>
          </a:xfrm>
        </p:spPr>
        <p:txBody>
          <a:bodyPr>
            <a:normAutofit/>
          </a:bodyPr>
          <a:lstStyle/>
          <a:p>
            <a:pPr>
              <a:spcAft>
                <a:spcPts val="1000"/>
              </a:spcAft>
            </a:pPr>
            <a:r>
              <a:rPr lang="zh-CN" altLang="zh-CN" sz="20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穆立罗</a:t>
            </a:r>
            <a:r>
              <a:rPr lang="zh-CN" altLang="en-US" sz="20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2000" dirty="0">
                <a:effectLst/>
                <a:latin typeface="Tahoma" panose="020B0604030504040204" pitchFamily="34" charset="0"/>
                <a:ea typeface="微软雅黑" panose="020B0503020204020204" pitchFamily="34" charset="-122"/>
                <a:cs typeface="Arial" panose="020B0604020202020204" pitchFamily="34" charset="0"/>
              </a:rPr>
              <a:t>《吃葡萄和甜瓜的孩子》</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6600" dirty="0"/>
          </a:p>
        </p:txBody>
      </p:sp>
      <p:pic>
        <p:nvPicPr>
          <p:cNvPr id="5" name="图片 4">
            <a:extLst>
              <a:ext uri="{FF2B5EF4-FFF2-40B4-BE49-F238E27FC236}">
                <a16:creationId xmlns:a16="http://schemas.microsoft.com/office/drawing/2014/main" id="{A0DCFFF3-9A64-4F21-A20C-FA33B2C0E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934461" cy="4135437"/>
          </a:xfrm>
          <a:prstGeom prst="rect">
            <a:avLst/>
          </a:prstGeom>
        </p:spPr>
      </p:pic>
    </p:spTree>
    <p:extLst>
      <p:ext uri="{BB962C8B-B14F-4D97-AF65-F5344CB8AC3E}">
        <p14:creationId xmlns:p14="http://schemas.microsoft.com/office/powerpoint/2010/main" val="39338880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493380" y="1122363"/>
            <a:ext cx="5174620" cy="4398938"/>
          </a:xfrm>
        </p:spPr>
        <p:txBody>
          <a:bodyPr>
            <a:normAutofit/>
          </a:bodyPr>
          <a:lstStyle/>
          <a:p>
            <a:pPr indent="279400" algn="l"/>
            <a:r>
              <a:rPr lang="en-US" altLang="zh-CN" sz="2000" dirty="0">
                <a:solidFill>
                  <a:srgbClr val="000000"/>
                </a:solidFill>
                <a:ea typeface="微软雅黑" panose="020B0503020204020204" pitchFamily="34" charset="-122"/>
                <a:cs typeface="Times New Roman" panose="02020603050405020304" pitchFamily="18" charset="0"/>
              </a:rPr>
              <a:t>  </a:t>
            </a:r>
            <a:r>
              <a:rPr lang="zh-CN" altLang="zh-CN" sz="2000" dirty="0">
                <a:solidFill>
                  <a:srgbClr val="000000"/>
                </a:solidFill>
                <a:ea typeface="微软雅黑" panose="020B0503020204020204" pitchFamily="34" charset="-122"/>
                <a:cs typeface="Times New Roman" panose="02020603050405020304" pitchFamily="18" charset="0"/>
              </a:rPr>
              <a:t>《劫夺吕西普斯的女儿》</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鲁本斯诞生在德国，从学画之初即从尼德兰的民族艺术和意大利艺术两方面吸取营养。</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1600</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年，鲁本斯去意大利，他广泛深入地研究了文艺复兴盛期意大利大师的作品，威尼斯画派对其影响尤甚。</a:t>
            </a:r>
            <a:b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b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effectLst/>
                <a:ea typeface="微软雅黑" panose="020B0503020204020204" pitchFamily="34" charset="-122"/>
                <a:cs typeface="Times New Roman" panose="02020603050405020304" pitchFamily="18" charset="0"/>
              </a:rPr>
              <a:t>此画取材于希腊神话中主神宙斯与丽达所生的孪生兄弟卡斯托耳和波吕刻斯，合伙抢劫迈锡尼王吕西普斯的两个女儿为妻的故事</a:t>
            </a:r>
            <a:br>
              <a:rPr lang="zh-CN" altLang="zh-CN" sz="24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612A0D48-20EF-4A1C-8CA1-FFF06B0D56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878754" cy="4135437"/>
          </a:xfrm>
          <a:prstGeom prst="rect">
            <a:avLst/>
          </a:prstGeom>
        </p:spPr>
      </p:pic>
    </p:spTree>
    <p:extLst>
      <p:ext uri="{BB962C8B-B14F-4D97-AF65-F5344CB8AC3E}">
        <p14:creationId xmlns:p14="http://schemas.microsoft.com/office/powerpoint/2010/main" val="284881625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2"/>
            <a:ext cx="5518974" cy="3638101"/>
          </a:xfrm>
        </p:spPr>
        <p:txBody>
          <a:bodyPr/>
          <a:lstStyle/>
          <a:p>
            <a:pPr indent="279400" algn="l"/>
            <a:r>
              <a:rPr lang="zh-CN" altLang="zh-CN" sz="1800" dirty="0">
                <a:ea typeface="微软雅黑" panose="020B0503020204020204" pitchFamily="34" charset="-122"/>
                <a:cs typeface="Arial" panose="020B0604020202020204" pitchFamily="34" charset="0"/>
              </a:rPr>
              <a:t>《查理一世行猎图》</a:t>
            </a:r>
            <a:r>
              <a:rPr lang="zh-CN" altLang="en-US" sz="1800" dirty="0">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凡·代克，佛兰德斯著名画家。出生于安特卫普一个富商家庭，从小学画，鲁本斯的学生。</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D8B200C3-81CE-485D-9E37-471F7E0E8E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3539" y="1122363"/>
            <a:ext cx="3224461" cy="4135437"/>
          </a:xfrm>
          <a:prstGeom prst="rect">
            <a:avLst/>
          </a:prstGeom>
        </p:spPr>
      </p:pic>
    </p:spTree>
    <p:extLst>
      <p:ext uri="{BB962C8B-B14F-4D97-AF65-F5344CB8AC3E}">
        <p14:creationId xmlns:p14="http://schemas.microsoft.com/office/powerpoint/2010/main" val="404740882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3"/>
            <a:ext cx="5044324" cy="3498498"/>
          </a:xfrm>
        </p:spPr>
        <p:txBody>
          <a:bodyPr/>
          <a:lstStyle/>
          <a:p>
            <a:pPr>
              <a:spcAft>
                <a:spcPts val="1000"/>
              </a:spcAft>
            </a:pPr>
            <a:r>
              <a:rPr lang="zh-CN" altLang="zh-CN" sz="2000" dirty="0">
                <a:latin typeface="Tahoma" panose="020B0604030504040204" pitchFamily="34" charset="0"/>
                <a:ea typeface="微软雅黑" panose="020B0503020204020204" pitchFamily="34" charset="-122"/>
                <a:cs typeface="Times New Roman" panose="02020603050405020304" pitchFamily="18" charset="0"/>
              </a:rPr>
              <a:t>《</a:t>
            </a:r>
            <a:r>
              <a:rPr lang="zh-CN" altLang="zh-CN" sz="20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弹曼陀铃的小丑</a:t>
            </a:r>
            <a:r>
              <a:rPr lang="zh-CN" altLang="zh-CN" sz="2000" dirty="0">
                <a:latin typeface="Tahoma" panose="020B0604030504040204" pitchFamily="34" charset="0"/>
                <a:ea typeface="微软雅黑" panose="020B0503020204020204" pitchFamily="34" charset="-122"/>
                <a:cs typeface="Times New Roman" panose="02020603050405020304" pitchFamily="18" charset="0"/>
              </a:rPr>
              <a:t>》</a:t>
            </a:r>
            <a:r>
              <a:rPr lang="zh-CN" altLang="en-US" sz="2000" dirty="0">
                <a:latin typeface="Tahoma" panose="020B0604030504040204" pitchFamily="34" charset="0"/>
                <a:ea typeface="微软雅黑" panose="020B0503020204020204" pitchFamily="34" charset="-122"/>
                <a:cs typeface="Times New Roman" panose="02020603050405020304" pitchFamily="18" charset="0"/>
              </a:rPr>
              <a:t>：</a:t>
            </a:r>
            <a:r>
              <a:rPr lang="zh-CN" altLang="zh-CN" sz="2000" dirty="0">
                <a:latin typeface="Tahoma" panose="020B0604030504040204" pitchFamily="34" charset="0"/>
                <a:ea typeface="微软雅黑" panose="020B0503020204020204" pitchFamily="34" charset="-122"/>
                <a:cs typeface="Times New Roman" panose="02020603050405020304" pitchFamily="18" charset="0"/>
              </a:rPr>
              <a:t>佛朗斯·哈尔斯</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，十七世纪荷兰肖像画大家。</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AC44E18A-0C51-4A86-A40D-57B60AF970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1082" y="1122363"/>
            <a:ext cx="3846918" cy="4135437"/>
          </a:xfrm>
          <a:prstGeom prst="rect">
            <a:avLst/>
          </a:prstGeom>
        </p:spPr>
      </p:pic>
    </p:spTree>
    <p:extLst>
      <p:ext uri="{BB962C8B-B14F-4D97-AF65-F5344CB8AC3E}">
        <p14:creationId xmlns:p14="http://schemas.microsoft.com/office/powerpoint/2010/main" val="7061373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CD25CEF-C718-4D17-85A5-9B8FD1609DB0}"/>
              </a:ext>
            </a:extLst>
          </p:cNvPr>
          <p:cNvSpPr>
            <a:spLocks noGrp="1"/>
          </p:cNvSpPr>
          <p:nvPr>
            <p:ph idx="1"/>
          </p:nvPr>
        </p:nvSpPr>
        <p:spPr/>
        <p:txBody>
          <a:bodyPr>
            <a:normAutofit/>
          </a:bodyPr>
          <a:lstStyle/>
          <a:p>
            <a:r>
              <a:rPr lang="zh-CN"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伦勃朗，欧洲</a:t>
            </a:r>
            <a:r>
              <a:rPr lang="en-US"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17</a:t>
            </a:r>
            <a:r>
              <a:rPr lang="zh-CN"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世纪最伟大的画家之一，也是荷兰历史上最伟大的画家。他年少成名，作品在他在世时即享有盛名，且当时几乎所有重要的荷兰画家都出自他的门下</a:t>
            </a:r>
            <a:r>
              <a:rPr lang="zh-CN" altLang="zh-CN" sz="2000" b="1"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endParaRPr lang="zh-CN" altLang="en-US" sz="2000" dirty="0"/>
          </a:p>
        </p:txBody>
      </p:sp>
    </p:spTree>
    <p:extLst>
      <p:ext uri="{BB962C8B-B14F-4D97-AF65-F5344CB8AC3E}">
        <p14:creationId xmlns:p14="http://schemas.microsoft.com/office/powerpoint/2010/main" val="116729746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1524000" y="1122363"/>
            <a:ext cx="4215360" cy="4077851"/>
          </a:xfrm>
        </p:spPr>
        <p:txBody>
          <a:bodyPr>
            <a:normAutofit/>
          </a:bodyPr>
          <a:lstStyle/>
          <a:p>
            <a:pPr indent="279400" algn="l"/>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夜巡》采用接近于舞台效果的表现手法，使两个主要人物处于照明的中心，显得很突出，并好像正在向观众走来。这种手法加强了整个画面宏伟的巴洛克气势。不过《夜巡》以后，伦勃朗越来越少地运用巴洛克美术那种激动不安和讲究排场的艺术效果，而是热衷于采用更加含蓄的手法去表现画中人物的内心活动。这类手法当时并不流行，</a:t>
            </a:r>
            <a:r>
              <a:rPr lang="zh-CN" altLang="en-US"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所以</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没被多数市民理解。 </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A0A88C51-57D6-4BEB-B624-7515B2AD50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9360" y="1122363"/>
            <a:ext cx="4928640" cy="4135437"/>
          </a:xfrm>
          <a:prstGeom prst="rect">
            <a:avLst/>
          </a:prstGeom>
        </p:spPr>
      </p:pic>
    </p:spTree>
    <p:extLst>
      <p:ext uri="{BB962C8B-B14F-4D97-AF65-F5344CB8AC3E}">
        <p14:creationId xmlns:p14="http://schemas.microsoft.com/office/powerpoint/2010/main" val="11012733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200214" y="1122363"/>
            <a:ext cx="5467786" cy="2947066"/>
          </a:xfrm>
        </p:spPr>
        <p:txBody>
          <a:bodyPr>
            <a:normAutofit/>
          </a:bodyPr>
          <a:lstStyle/>
          <a:p>
            <a:r>
              <a:rPr lang="zh-CN" altLang="zh-CN" sz="2000" dirty="0">
                <a:effectLst/>
                <a:ea typeface="微软雅黑" panose="020B0503020204020204" pitchFamily="34" charset="-122"/>
                <a:cs typeface="Times New Roman" panose="02020603050405020304" pitchFamily="18" charset="0"/>
              </a:rPr>
              <a:t>伦勃朗的自画像不仅数量多，艺术质量也随着年龄的增长而提高。尤其在他的后半生，现实生活的磨砺使他能更深刻地认识自己。在</a:t>
            </a:r>
            <a:r>
              <a:rPr lang="en-US" altLang="zh-CN" sz="2000" dirty="0">
                <a:effectLst/>
                <a:ea typeface="微软雅黑" panose="020B0503020204020204" pitchFamily="34" charset="-122"/>
                <a:cs typeface="Times New Roman" panose="02020603050405020304" pitchFamily="18" charset="0"/>
              </a:rPr>
              <a:t>60</a:t>
            </a:r>
            <a:r>
              <a:rPr lang="zh-CN" altLang="zh-CN" sz="2000" dirty="0">
                <a:effectLst/>
                <a:ea typeface="微软雅黑" panose="020B0503020204020204" pitchFamily="34" charset="-122"/>
                <a:cs typeface="Times New Roman" panose="02020603050405020304" pitchFamily="18" charset="0"/>
              </a:rPr>
              <a:t>年代前后，他的自画像有鲜明的个性表现了。画家很注意脸部的内在气质，观者可以从中发现一种潜在内心语言。</a:t>
            </a:r>
            <a:endParaRPr lang="zh-CN" altLang="en-US" sz="6600" dirty="0"/>
          </a:p>
        </p:txBody>
      </p:sp>
      <p:pic>
        <p:nvPicPr>
          <p:cNvPr id="5" name="图片 4">
            <a:extLst>
              <a:ext uri="{FF2B5EF4-FFF2-40B4-BE49-F238E27FC236}">
                <a16:creationId xmlns:a16="http://schemas.microsoft.com/office/drawing/2014/main" id="{68350181-1BFD-4548-988B-328791CA7F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510558" cy="4135437"/>
          </a:xfrm>
          <a:prstGeom prst="rect">
            <a:avLst/>
          </a:prstGeom>
        </p:spPr>
      </p:pic>
    </p:spTree>
    <p:extLst>
      <p:ext uri="{BB962C8B-B14F-4D97-AF65-F5344CB8AC3E}">
        <p14:creationId xmlns:p14="http://schemas.microsoft.com/office/powerpoint/2010/main" val="321892251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151352" y="1122363"/>
            <a:ext cx="5516647" cy="3945228"/>
          </a:xfrm>
        </p:spPr>
        <p:txBody>
          <a:bodyPr>
            <a:normAutofit/>
          </a:bodyPr>
          <a:lstStyle/>
          <a:p>
            <a:pPr indent="279400" algn="l"/>
            <a:r>
              <a:rPr lang="en-US" altLang="zh-CN" sz="1800" dirty="0">
                <a:ea typeface="微软雅黑" panose="020B0503020204020204" pitchFamily="34" charset="-122"/>
                <a:cs typeface="Arial" panose="020B0604020202020204" pitchFamily="34" charset="0"/>
              </a:rPr>
              <a:t> </a:t>
            </a:r>
            <a:r>
              <a:rPr lang="zh-CN" altLang="zh-CN" sz="1800" dirty="0">
                <a:ea typeface="微软雅黑" panose="020B0503020204020204" pitchFamily="34" charset="-122"/>
                <a:cs typeface="Arial" panose="020B0604020202020204" pitchFamily="34" charset="0"/>
              </a:rPr>
              <a:t>《戴珍珠耳环的少女》</a:t>
            </a:r>
            <a:r>
              <a:rPr lang="zh-CN" altLang="en-US" sz="1800" dirty="0">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维米尔，风俗画家。他生活在</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17</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世纪后半期。这时的荷兰社会安定而又富足，在维尔米尔的作品中反映出满足于自己生活小圈子的、自得其乐、舒适安宁的荷兰市民的审美趣味。</a:t>
            </a:r>
            <a:br>
              <a:rPr lang="en-US" altLang="zh-CN" sz="1800" dirty="0">
                <a:effectLst/>
                <a:latin typeface="宋体" panose="02010600030101010101" pitchFamily="2" charset="-122"/>
                <a:ea typeface="宋体" panose="02010600030101010101" pitchFamily="2" charset="-122"/>
                <a:cs typeface="宋体" panose="02010600030101010101" pitchFamily="2" charset="-122"/>
              </a:rPr>
            </a:b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此画面世三百多年来，世人都为画中女子惊叹不已</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那柔和的衣服线条、耳环的明暗变化，尤其是女子侧身回首、欲言又止、似笑还嗔的回眸，唯《蒙娜丽莎》的微笑可与之媲美。</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C4A5C6C9-63D7-4030-BEFD-F2D64A38E8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445035" cy="4135437"/>
          </a:xfrm>
          <a:prstGeom prst="rect">
            <a:avLst/>
          </a:prstGeom>
        </p:spPr>
      </p:pic>
    </p:spTree>
    <p:extLst>
      <p:ext uri="{BB962C8B-B14F-4D97-AF65-F5344CB8AC3E}">
        <p14:creationId xmlns:p14="http://schemas.microsoft.com/office/powerpoint/2010/main" val="1686707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285440" y="1122363"/>
            <a:ext cx="2382559" cy="2387600"/>
          </a:xfrm>
        </p:spPr>
        <p:txBody>
          <a:bodyPr/>
          <a:lstStyle/>
          <a:p>
            <a:r>
              <a:rPr lang="zh-CN" altLang="zh-CN" sz="1800" dirty="0">
                <a:solidFill>
                  <a:srgbClr val="000000"/>
                </a:solidFill>
                <a:effectLst/>
                <a:ea typeface="微软雅黑" panose="020B0503020204020204" pitchFamily="34" charset="-122"/>
                <a:cs typeface="Arial" panose="020B0604020202020204" pitchFamily="34" charset="0"/>
              </a:rPr>
              <a:t>狮身人面像又叫</a:t>
            </a:r>
            <a:r>
              <a:rPr lang="en-US" altLang="zh-CN" sz="1800" dirty="0">
                <a:solidFill>
                  <a:srgbClr val="000000"/>
                </a:solidFill>
                <a:effectLst/>
                <a:ea typeface="微软雅黑" panose="020B0503020204020204" pitchFamily="34" charset="-122"/>
                <a:cs typeface="Arial" panose="020B0604020202020204" pitchFamily="34" charset="0"/>
              </a:rPr>
              <a:t>“</a:t>
            </a:r>
            <a:r>
              <a:rPr lang="zh-CN" altLang="zh-CN" sz="1800" dirty="0">
                <a:solidFill>
                  <a:srgbClr val="000000"/>
                </a:solidFill>
                <a:effectLst/>
                <a:ea typeface="微软雅黑" panose="020B0503020204020204" pitchFamily="34" charset="-122"/>
                <a:cs typeface="Arial" panose="020B0604020202020204" pitchFamily="34" charset="0"/>
              </a:rPr>
              <a:t>斯芬克司</a:t>
            </a:r>
            <a:r>
              <a:rPr lang="en-US" altLang="zh-CN" sz="1800" dirty="0">
                <a:solidFill>
                  <a:srgbClr val="000000"/>
                </a:solidFill>
                <a:effectLst/>
                <a:ea typeface="微软雅黑" panose="020B0503020204020204" pitchFamily="34" charset="-122"/>
                <a:cs typeface="Arial" panose="020B0604020202020204" pitchFamily="34" charset="0"/>
              </a:rPr>
              <a:t>”</a:t>
            </a:r>
            <a:r>
              <a:rPr lang="zh-CN" altLang="zh-CN" sz="1800" dirty="0">
                <a:solidFill>
                  <a:srgbClr val="000000"/>
                </a:solidFill>
                <a:effectLst/>
                <a:ea typeface="微软雅黑" panose="020B0503020204020204" pitchFamily="34" charset="-122"/>
                <a:cs typeface="Arial" panose="020B0604020202020204" pitchFamily="34" charset="0"/>
              </a:rPr>
              <a:t>，长</a:t>
            </a:r>
            <a:r>
              <a:rPr lang="en-US" altLang="zh-CN" sz="1800" dirty="0">
                <a:solidFill>
                  <a:srgbClr val="000000"/>
                </a:solidFill>
                <a:effectLst/>
                <a:ea typeface="微软雅黑" panose="020B0503020204020204" pitchFamily="34" charset="-122"/>
                <a:cs typeface="Arial" panose="020B0604020202020204" pitchFamily="34" charset="0"/>
              </a:rPr>
              <a:t>73</a:t>
            </a:r>
            <a:r>
              <a:rPr lang="zh-CN" altLang="zh-CN" sz="1800" dirty="0">
                <a:solidFill>
                  <a:srgbClr val="000000"/>
                </a:solidFill>
                <a:effectLst/>
                <a:ea typeface="微软雅黑" panose="020B0503020204020204" pitchFamily="34" charset="-122"/>
                <a:cs typeface="Arial" panose="020B0604020202020204" pitchFamily="34" charset="0"/>
              </a:rPr>
              <a:t>米，高</a:t>
            </a:r>
            <a:r>
              <a:rPr lang="en-US" altLang="zh-CN" sz="1800" dirty="0">
                <a:solidFill>
                  <a:srgbClr val="000000"/>
                </a:solidFill>
                <a:effectLst/>
                <a:ea typeface="微软雅黑" panose="020B0503020204020204" pitchFamily="34" charset="-122"/>
                <a:cs typeface="Arial" panose="020B0604020202020204" pitchFamily="34" charset="0"/>
              </a:rPr>
              <a:t>21</a:t>
            </a:r>
            <a:r>
              <a:rPr lang="zh-CN" altLang="zh-CN" sz="1800" dirty="0">
                <a:solidFill>
                  <a:srgbClr val="000000"/>
                </a:solidFill>
                <a:effectLst/>
                <a:ea typeface="微软雅黑" panose="020B0503020204020204" pitchFamily="34" charset="-122"/>
                <a:cs typeface="Arial" panose="020B0604020202020204" pitchFamily="34" charset="0"/>
              </a:rPr>
              <a:t>米，脸宽</a:t>
            </a:r>
            <a:r>
              <a:rPr lang="en-US" altLang="zh-CN" sz="1800" dirty="0">
                <a:solidFill>
                  <a:srgbClr val="000000"/>
                </a:solidFill>
                <a:effectLst/>
                <a:ea typeface="微软雅黑" panose="020B0503020204020204" pitchFamily="34" charset="-122"/>
                <a:cs typeface="Arial" panose="020B0604020202020204" pitchFamily="34" charset="0"/>
              </a:rPr>
              <a:t>5</a:t>
            </a:r>
            <a:r>
              <a:rPr lang="zh-CN" altLang="zh-CN" sz="1800" dirty="0">
                <a:solidFill>
                  <a:srgbClr val="000000"/>
                </a:solidFill>
                <a:effectLst/>
                <a:ea typeface="微软雅黑" panose="020B0503020204020204" pitchFamily="34" charset="-122"/>
                <a:cs typeface="Arial" panose="020B0604020202020204" pitchFamily="34" charset="0"/>
              </a:rPr>
              <a:t>米。</a:t>
            </a:r>
            <a:endParaRPr lang="zh-CN" altLang="en-US" dirty="0"/>
          </a:p>
        </p:txBody>
      </p:sp>
      <p:pic>
        <p:nvPicPr>
          <p:cNvPr id="5" name="图片 4">
            <a:extLst>
              <a:ext uri="{FF2B5EF4-FFF2-40B4-BE49-F238E27FC236}">
                <a16:creationId xmlns:a16="http://schemas.microsoft.com/office/drawing/2014/main" id="{DAFE20C2-5773-4325-9A29-1F4BBDB74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709089" cy="4193180"/>
          </a:xfrm>
          <a:prstGeom prst="rect">
            <a:avLst/>
          </a:prstGeom>
        </p:spPr>
      </p:pic>
    </p:spTree>
    <p:extLst>
      <p:ext uri="{BB962C8B-B14F-4D97-AF65-F5344CB8AC3E}">
        <p14:creationId xmlns:p14="http://schemas.microsoft.com/office/powerpoint/2010/main" val="392970391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217478" y="1122363"/>
            <a:ext cx="3450522" cy="3603200"/>
          </a:xfrm>
        </p:spPr>
        <p:txBody>
          <a:bodyPr>
            <a:normAutofit/>
          </a:bodyPr>
          <a:lstStyle/>
          <a:p>
            <a:pPr algn="l"/>
            <a:r>
              <a:rPr lang="en-US" altLang="zh-CN" sz="2000" dirty="0">
                <a:effectLst/>
                <a:latin typeface="宋体" panose="02010600030101010101" pitchFamily="2" charset="-122"/>
                <a:ea typeface="微软雅黑" panose="020B0503020204020204" pitchFamily="34" charset="-122"/>
                <a:cs typeface="Arial" panose="020B0604020202020204" pitchFamily="34" charset="0"/>
              </a:rPr>
              <a:t>    </a:t>
            </a:r>
            <a:r>
              <a:rPr lang="zh-CN" altLang="zh-CN" sz="2000" dirty="0">
                <a:effectLst/>
                <a:latin typeface="宋体" panose="02010600030101010101" pitchFamily="2" charset="-122"/>
                <a:ea typeface="微软雅黑" panose="020B0503020204020204" pitchFamily="34" charset="-122"/>
                <a:cs typeface="Arial" panose="020B0604020202020204" pitchFamily="34" charset="0"/>
              </a:rPr>
              <a:t>霍贝玛</a:t>
            </a:r>
            <a:r>
              <a:rPr lang="zh-CN"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荷兰著名的风景画家之一，善于真实地表现自然界多变的景象。在他的作品中，《林间小道》在荷兰艺术成就中最为著名。</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93F1303D-CA5D-4067-A7DD-B305CA328A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7056"/>
            <a:ext cx="5567387" cy="4140744"/>
          </a:xfrm>
          <a:prstGeom prst="rect">
            <a:avLst/>
          </a:prstGeom>
        </p:spPr>
      </p:pic>
    </p:spTree>
    <p:extLst>
      <p:ext uri="{BB962C8B-B14F-4D97-AF65-F5344CB8AC3E}">
        <p14:creationId xmlns:p14="http://schemas.microsoft.com/office/powerpoint/2010/main" val="41384871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566485" y="1122362"/>
            <a:ext cx="2561718" cy="3072709"/>
          </a:xfrm>
        </p:spPr>
        <p:txBody>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尼古拉斯·普桑</a:t>
            </a:r>
            <a:r>
              <a:rPr lang="zh-CN" altLang="en-US"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Arial" panose="020B0604020202020204" pitchFamily="34" charset="0"/>
              </a:rPr>
              <a:t>《阿卡迪亚的牧人》</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630D2E41-B49C-42AC-8231-A4C4AD93ED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4496"/>
            <a:ext cx="5890695" cy="4133304"/>
          </a:xfrm>
          <a:prstGeom prst="rect">
            <a:avLst/>
          </a:prstGeom>
        </p:spPr>
      </p:pic>
    </p:spTree>
    <p:extLst>
      <p:ext uri="{BB962C8B-B14F-4D97-AF65-F5344CB8AC3E}">
        <p14:creationId xmlns:p14="http://schemas.microsoft.com/office/powerpoint/2010/main" val="202143230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955213" y="1122363"/>
            <a:ext cx="3750669" cy="3847506"/>
          </a:xfrm>
        </p:spPr>
        <p:txBody>
          <a:bodyPr/>
          <a:lstStyle/>
          <a:p>
            <a:pPr indent="279400"/>
            <a:r>
              <a:rPr lang="zh-CN" altLang="zh-CN" sz="1800" dirty="0">
                <a:ea typeface="微软雅黑" panose="020B0503020204020204" pitchFamily="34" charset="-122"/>
                <a:cs typeface="Times New Roman" panose="02020603050405020304" pitchFamily="18" charset="0"/>
              </a:rPr>
              <a:t>《日出》</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克劳德·洛兰，法国风景画家，一生大部分时间也在意大利度过，克劳德·洛兰终生醉心于海景和意大利风景，被称为大自然的歌手。</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EBF48556-298F-4D50-A9D8-E0F2CD3FA5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469095" cy="4178950"/>
          </a:xfrm>
          <a:prstGeom prst="rect">
            <a:avLst/>
          </a:prstGeom>
        </p:spPr>
      </p:pic>
    </p:spTree>
    <p:extLst>
      <p:ext uri="{BB962C8B-B14F-4D97-AF65-F5344CB8AC3E}">
        <p14:creationId xmlns:p14="http://schemas.microsoft.com/office/powerpoint/2010/main" val="257656151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669722" y="1122362"/>
            <a:ext cx="5998278" cy="3645081"/>
          </a:xfrm>
        </p:spPr>
        <p:txBody>
          <a:bodyPr/>
          <a:lstStyle/>
          <a:p>
            <a:pPr indent="279400" algn="l"/>
            <a:r>
              <a:rPr lang="en-US" altLang="zh-CN" sz="1800" dirty="0">
                <a:solidFill>
                  <a:srgbClr val="000000"/>
                </a:solidFill>
                <a:ea typeface="微软雅黑" panose="020B0503020204020204" pitchFamily="34" charset="-122"/>
                <a:cs typeface="Times New Roman" panose="02020603050405020304" pitchFamily="18" charset="0"/>
              </a:rPr>
              <a:t> </a:t>
            </a:r>
            <a:r>
              <a:rPr lang="zh-CN" altLang="zh-CN" sz="1800" dirty="0">
                <a:solidFill>
                  <a:srgbClr val="000000"/>
                </a:solidFill>
                <a:ea typeface="微软雅黑" panose="020B0503020204020204" pitchFamily="34" charset="-122"/>
                <a:cs typeface="Times New Roman" panose="02020603050405020304" pitchFamily="18" charset="0"/>
              </a:rPr>
              <a:t>《油灯前的抹大拉》</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乔治·德·拉图尔，法国画家。以宗教和反映日常生活的风俗画的作品而闻名。他的一生的作品都在描绘神秘的明暗，画面出现烛光、油灯或者不可知的发光光源，对象的受光部位明亮，背景深褐，明暗对比强烈，流露出一股神秘动人的气氛。</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48238678-BBA4-4B12-8EE6-230590958B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2967076" cy="4135437"/>
          </a:xfrm>
          <a:prstGeom prst="rect">
            <a:avLst/>
          </a:prstGeom>
        </p:spPr>
      </p:pic>
    </p:spTree>
    <p:extLst>
      <p:ext uri="{BB962C8B-B14F-4D97-AF65-F5344CB8AC3E}">
        <p14:creationId xmlns:p14="http://schemas.microsoft.com/office/powerpoint/2010/main" val="95003198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617770" y="1122362"/>
            <a:ext cx="3050230" cy="3184391"/>
          </a:xfrm>
        </p:spPr>
        <p:txBody>
          <a:bodyPr>
            <a:normAutofit/>
          </a:bodyPr>
          <a:lstStyle/>
          <a:p>
            <a:pPr indent="279400" algn="l"/>
            <a:r>
              <a:rPr lang="en-US" altLang="zh-CN" sz="2000" dirty="0">
                <a:ea typeface="微软雅黑" panose="020B0503020204020204" pitchFamily="34" charset="-122"/>
                <a:cs typeface="Times New Roman" panose="02020603050405020304" pitchFamily="18" charset="0"/>
              </a:rPr>
              <a:t> </a:t>
            </a:r>
            <a:r>
              <a:rPr lang="zh-CN" altLang="zh-CN" sz="2000" dirty="0">
                <a:ea typeface="微软雅黑" panose="020B0503020204020204" pitchFamily="34" charset="-122"/>
                <a:cs typeface="Times New Roman" panose="02020603050405020304" pitchFamily="18" charset="0"/>
              </a:rPr>
              <a:t>《舟发西苔岛》</a:t>
            </a:r>
            <a:r>
              <a:rPr lang="zh-CN" altLang="en-US" sz="2000" dirty="0">
                <a:ea typeface="微软雅黑" panose="020B0503020204020204" pitchFamily="34" charset="-122"/>
                <a:cs typeface="Times New Roman" panose="02020603050405020304" pitchFamily="18" charset="0"/>
              </a:rPr>
              <a:t>：</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华托，</a:t>
            </a:r>
            <a:r>
              <a:rPr lang="en-US" altLang="zh-CN" sz="2000" dirty="0">
                <a:effectLst/>
                <a:latin typeface="宋体" panose="02010600030101010101" pitchFamily="2" charset="-122"/>
                <a:ea typeface="微软雅黑" panose="020B0503020204020204" pitchFamily="34" charset="-122"/>
                <a:cs typeface="宋体" panose="02010600030101010101" pitchFamily="2" charset="-122"/>
              </a:rPr>
              <a:t>18</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世纪初法国最重要的画家之一，被称为罗可可风格的奠基人。</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32E4A17D-913B-4451-9A85-442C7E1FD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093770" cy="4143764"/>
          </a:xfrm>
          <a:prstGeom prst="rect">
            <a:avLst/>
          </a:prstGeom>
        </p:spPr>
      </p:pic>
    </p:spTree>
    <p:extLst>
      <p:ext uri="{BB962C8B-B14F-4D97-AF65-F5344CB8AC3E}">
        <p14:creationId xmlns:p14="http://schemas.microsoft.com/office/powerpoint/2010/main" val="43298343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756788" y="1122363"/>
            <a:ext cx="3911212" cy="4164868"/>
          </a:xfrm>
        </p:spPr>
        <p:txBody>
          <a:bodyPr>
            <a:normAutofit/>
          </a:bodyPr>
          <a:lstStyle/>
          <a:p>
            <a:pPr indent="279400" algn="l"/>
            <a:r>
              <a:rPr lang="en-US" altLang="zh-CN" sz="2000" dirty="0">
                <a:ea typeface="微软雅黑" panose="020B0503020204020204" pitchFamily="34" charset="-122"/>
                <a:cs typeface="Times New Roman" panose="02020603050405020304" pitchFamily="18" charset="0"/>
              </a:rPr>
              <a:t> </a:t>
            </a:r>
            <a:r>
              <a:rPr lang="zh-CN" altLang="zh-CN" sz="2000" dirty="0">
                <a:ea typeface="微软雅黑" panose="020B0503020204020204" pitchFamily="34" charset="-122"/>
                <a:cs typeface="Times New Roman" panose="02020603050405020304" pitchFamily="18" charset="0"/>
              </a:rPr>
              <a:t>《浴后的狄安娜》</a:t>
            </a:r>
            <a:r>
              <a:rPr lang="zh-CN" altLang="en-US" sz="2000" dirty="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弗朗索瓦·布歇，生于巴黎的一个版画师家庭，为了获得艺术上的承认，边迎合皇室贵族的趣味，专画一些神话中的爱神和美神的故事，笔法柔腻，色彩鲜艳，表现宫廷轻浮的欢乐趣味，带有强烈的感官刺激效果。</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024D8280-4704-4EEE-B404-8A5667ABD9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100165" cy="4164868"/>
          </a:xfrm>
          <a:prstGeom prst="rect">
            <a:avLst/>
          </a:prstGeom>
        </p:spPr>
      </p:pic>
    </p:spTree>
    <p:extLst>
      <p:ext uri="{BB962C8B-B14F-4D97-AF65-F5344CB8AC3E}">
        <p14:creationId xmlns:p14="http://schemas.microsoft.com/office/powerpoint/2010/main" val="39474133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86106" y="1122363"/>
            <a:ext cx="5781893" cy="3226272"/>
          </a:xfrm>
        </p:spPr>
        <p:txBody>
          <a:bodyPr>
            <a:normAutofit/>
          </a:bodyPr>
          <a:lstStyle/>
          <a:p>
            <a:pPr indent="279400"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让·昂诺列·弗拉戈纳尔，年轻时即显露出艺术才能，布歇的学生。他的画基本以奢侈、享乐、情欲为主题，这成为他今后一生画作的主要题材。</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ea typeface="微软雅黑" panose="020B0503020204020204" pitchFamily="34" charset="-122"/>
                <a:cs typeface="Times New Roman" panose="02020603050405020304" pitchFamily="18" charset="0"/>
              </a:rPr>
              <a:t>《秋千》是弗拉戈纳尔的代表作。这幅作品表面上看表现的是青年男女的游乐场面，在繁花似锦的花园里，衣着光鲜的漂亮男女在尽情游玩。实际上这并不是一幅风景画，也不是游乐画，而是顾主的授意画。顾主是朱里安男爵，他要求把自己和情人都画到画面上。</a:t>
            </a:r>
            <a:endParaRPr lang="zh-CN" altLang="en-US" sz="6600" dirty="0"/>
          </a:p>
        </p:txBody>
      </p:sp>
      <p:pic>
        <p:nvPicPr>
          <p:cNvPr id="5" name="图片 4">
            <a:extLst>
              <a:ext uri="{FF2B5EF4-FFF2-40B4-BE49-F238E27FC236}">
                <a16:creationId xmlns:a16="http://schemas.microsoft.com/office/drawing/2014/main" id="{2F543FFE-7C03-4CDA-A0D3-E579CDD85F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6057"/>
            <a:ext cx="3166470" cy="4141743"/>
          </a:xfrm>
          <a:prstGeom prst="rect">
            <a:avLst/>
          </a:prstGeom>
        </p:spPr>
      </p:pic>
    </p:spTree>
    <p:extLst>
      <p:ext uri="{BB962C8B-B14F-4D97-AF65-F5344CB8AC3E}">
        <p14:creationId xmlns:p14="http://schemas.microsoft.com/office/powerpoint/2010/main" val="68134104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067590" y="1122363"/>
            <a:ext cx="5600409" cy="3575280"/>
          </a:xfrm>
        </p:spPr>
        <p:txBody>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《午餐前的祈祷》</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夏尔丹是</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世纪法国孕育出的最伟大画家之一，擅长静物油画，也擅长风俗油画；并且试图通过静物画来反映城市平民的生活趣味，通过风俗画来反映城市平民和善、友好、勤劳、俭朴的美好品德。</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9B8CAF5F-476D-4E88-B15E-1DA565D6E4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46260"/>
            <a:ext cx="3166972" cy="4211540"/>
          </a:xfrm>
          <a:prstGeom prst="rect">
            <a:avLst/>
          </a:prstGeom>
        </p:spPr>
      </p:pic>
    </p:spTree>
    <p:extLst>
      <p:ext uri="{BB962C8B-B14F-4D97-AF65-F5344CB8AC3E}">
        <p14:creationId xmlns:p14="http://schemas.microsoft.com/office/powerpoint/2010/main" val="27287565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123432" y="1122364"/>
            <a:ext cx="5544568" cy="3303054"/>
          </a:xfrm>
        </p:spPr>
        <p:txBody>
          <a:bodyPr>
            <a:normAutofit/>
          </a:bodyPr>
          <a:lstStyle/>
          <a:p>
            <a:pPr algn="l"/>
            <a:r>
              <a:rPr lang="en-US" altLang="zh-CN" sz="2000" dirty="0">
                <a:solidFill>
                  <a:srgbClr val="000000"/>
                </a:solidFill>
                <a:effectLst/>
                <a:ea typeface="微软雅黑" panose="020B0503020204020204" pitchFamily="34" charset="-122"/>
                <a:cs typeface="Times New Roman" panose="02020603050405020304" pitchFamily="18" charset="0"/>
              </a:rPr>
              <a:t>        </a:t>
            </a:r>
            <a:r>
              <a:rPr lang="zh-CN" altLang="zh-CN" sz="2000" dirty="0">
                <a:solidFill>
                  <a:srgbClr val="000000"/>
                </a:solidFill>
                <a:effectLst/>
                <a:ea typeface="微软雅黑" panose="020B0503020204020204" pitchFamily="34" charset="-122"/>
                <a:cs typeface="Times New Roman" panose="02020603050405020304" pitchFamily="18" charset="0"/>
              </a:rPr>
              <a:t>夏尔丹静物画充满了宁静的气氛</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同时表现出他对生命的热爱和对美好生活的向往，使欣赏者能够深刻地感受到强烈的生命感。不仅中下层民众和学者被这种精神境界所感动，而且其中的人性光辉，连上层社会都对之青睐有加，可见宁静的精神境界能打动所有人的心扉。站在夏尔丹的静物画面前相信没有人能不为这种静穆、朴素的美所感动。</a:t>
            </a:r>
            <a:endParaRPr lang="zh-CN" altLang="en-US" sz="6600" dirty="0"/>
          </a:p>
        </p:txBody>
      </p:sp>
      <p:pic>
        <p:nvPicPr>
          <p:cNvPr id="5" name="图片 4">
            <a:extLst>
              <a:ext uri="{FF2B5EF4-FFF2-40B4-BE49-F238E27FC236}">
                <a16:creationId xmlns:a16="http://schemas.microsoft.com/office/drawing/2014/main" id="{63EBEF83-0CAF-46BE-A8CD-65F415DAEA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250676" cy="4135437"/>
          </a:xfrm>
          <a:prstGeom prst="rect">
            <a:avLst/>
          </a:prstGeom>
        </p:spPr>
      </p:pic>
    </p:spTree>
    <p:extLst>
      <p:ext uri="{BB962C8B-B14F-4D97-AF65-F5344CB8AC3E}">
        <p14:creationId xmlns:p14="http://schemas.microsoft.com/office/powerpoint/2010/main" val="32337971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597CF3C-C0B2-4127-8A7E-E61A481FEFFB}"/>
              </a:ext>
            </a:extLst>
          </p:cNvPr>
          <p:cNvSpPr>
            <a:spLocks noGrp="1"/>
          </p:cNvSpPr>
          <p:nvPr>
            <p:ph idx="1"/>
          </p:nvPr>
        </p:nvSpPr>
        <p:spPr>
          <a:xfrm>
            <a:off x="1905582" y="1368110"/>
            <a:ext cx="8020195" cy="4808854"/>
          </a:xfrm>
        </p:spPr>
        <p:txBody>
          <a:bodyPr>
            <a:normAutofit/>
          </a:bodyPr>
          <a:lstStyle/>
          <a:p>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威廉·荷加斯英国第一位本土画家，著名画家、版画家、讽刺画家和欧洲连环漫画的先驱。</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18</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中叶的英国社会非常势利，一度出现了新兴资产阶级和没落贵族大量通婚的现象。其原因在于，新兴资产阶级暴发户非常羡慕贵族的身份，而没落的贵族又很羡慕暴发户的钱财，所以双方通过买卖婚姻正好各取所需，一时成为社会风气。</a:t>
            </a:r>
            <a:endPar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endParaRPr>
          </a:p>
          <a:p>
            <a:r>
              <a:rPr lang="zh-CN" altLang="zh-CN" sz="2000" dirty="0">
                <a:solidFill>
                  <a:srgbClr val="000000"/>
                </a:solidFill>
                <a:effectLst/>
                <a:ea typeface="微软雅黑" panose="020B0503020204020204" pitchFamily="34" charset="-122"/>
                <a:cs typeface="Times New Roman" panose="02020603050405020304" pitchFamily="18" charset="0"/>
              </a:rPr>
              <a:t>《时髦婚姻》正是对这一极端功利的社会现象的揭露和嘲讽。这组画一共六幅，按情节发展依次为《婚约》、《早餐》、《求医》、《伯爵夫人早起》、《伯爵之死》、《伯爵夫人自杀》。</a:t>
            </a:r>
            <a:endParaRPr lang="zh-CN" altLang="en-US" sz="2000" dirty="0"/>
          </a:p>
        </p:txBody>
      </p:sp>
    </p:spTree>
    <p:extLst>
      <p:ext uri="{BB962C8B-B14F-4D97-AF65-F5344CB8AC3E}">
        <p14:creationId xmlns:p14="http://schemas.microsoft.com/office/powerpoint/2010/main" val="344939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310441" y="1855279"/>
            <a:ext cx="2357559" cy="2387600"/>
          </a:xfrm>
        </p:spPr>
        <p:txBody>
          <a:bodyPr/>
          <a:lstStyle/>
          <a:p>
            <a:r>
              <a:rPr lang="zh-CN" altLang="zh-CN"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室外法老像</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AD996A6B-0BD7-442E-A68D-4AFC185927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786441" cy="4140879"/>
          </a:xfrm>
          <a:prstGeom prst="rect">
            <a:avLst/>
          </a:prstGeom>
        </p:spPr>
      </p:pic>
    </p:spTree>
    <p:extLst>
      <p:ext uri="{BB962C8B-B14F-4D97-AF65-F5344CB8AC3E}">
        <p14:creationId xmlns:p14="http://schemas.microsoft.com/office/powerpoint/2010/main" val="131075284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063914" y="1122363"/>
            <a:ext cx="3604085" cy="3191371"/>
          </a:xfrm>
        </p:spPr>
        <p:txBody>
          <a:bodyPr>
            <a:normAutofit/>
          </a:bodyPr>
          <a:lstStyle/>
          <a:p>
            <a:pPr>
              <a:spcAft>
                <a:spcPts val="1000"/>
              </a:spcAft>
            </a:pP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《婚约》</a:t>
            </a:r>
            <a:r>
              <a:rPr lang="zh-CN" altLang="en-US"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描绘了落魄伯爵与富有商人在为双方子女订婚的场景</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CE09F314-3D36-4E2F-A289-4215379846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0876"/>
            <a:ext cx="5441974" cy="4136924"/>
          </a:xfrm>
          <a:prstGeom prst="rect">
            <a:avLst/>
          </a:prstGeom>
        </p:spPr>
      </p:pic>
    </p:spTree>
    <p:extLst>
      <p:ext uri="{BB962C8B-B14F-4D97-AF65-F5344CB8AC3E}">
        <p14:creationId xmlns:p14="http://schemas.microsoft.com/office/powerpoint/2010/main" val="66947393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603998" y="1122363"/>
            <a:ext cx="3328759" cy="2387600"/>
          </a:xfrm>
        </p:spPr>
        <p:txBody>
          <a:bodyPr/>
          <a:lstStyle/>
          <a:p>
            <a:r>
              <a:rPr lang="zh-CN" altLang="zh-CN" sz="1800" dirty="0">
                <a:effectLst/>
                <a:ea typeface="微软雅黑" panose="020B0503020204020204" pitchFamily="34" charset="-122"/>
                <a:cs typeface="Times New Roman" panose="02020603050405020304" pitchFamily="18" charset="0"/>
              </a:rPr>
              <a:t>《早餐》</a:t>
            </a:r>
            <a:endParaRPr lang="zh-CN" altLang="en-US" dirty="0"/>
          </a:p>
        </p:txBody>
      </p:sp>
      <p:pic>
        <p:nvPicPr>
          <p:cNvPr id="5" name="图片 4">
            <a:extLst>
              <a:ext uri="{FF2B5EF4-FFF2-40B4-BE49-F238E27FC236}">
                <a16:creationId xmlns:a16="http://schemas.microsoft.com/office/drawing/2014/main" id="{B4F7A514-F99B-4D1A-AF92-66DE4E2151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5079999" cy="4135437"/>
          </a:xfrm>
          <a:prstGeom prst="rect">
            <a:avLst/>
          </a:prstGeom>
        </p:spPr>
      </p:pic>
    </p:spTree>
    <p:extLst>
      <p:ext uri="{BB962C8B-B14F-4D97-AF65-F5344CB8AC3E}">
        <p14:creationId xmlns:p14="http://schemas.microsoft.com/office/powerpoint/2010/main" val="171945438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948928" y="886479"/>
            <a:ext cx="5719072" cy="3462156"/>
          </a:xfrm>
        </p:spPr>
        <p:txBody>
          <a:bodyPr/>
          <a:lstStyle/>
          <a:p>
            <a:pPr indent="279400" algn="l"/>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乔舒亚·雷诺兹，英国</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世纪学院派肖像画家。创立英国皇家艺术学院并任首任院长。</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ea typeface="微软雅黑" panose="020B0503020204020204" pitchFamily="34" charset="-122"/>
                <a:cs typeface="Times New Roman" panose="02020603050405020304" pitchFamily="18" charset="0"/>
              </a:rPr>
              <a:t>《解开爱神维纳斯腰带的丘比特》</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这是雷诺兹绘画中很少见的题材。画中的维纳斯已经失去了希腊神话中那种神性的一面，爱神被画家塑造成一个红发的、面颊带着红晕的英国少女形象，他带着一种轻佻的眼神，充满诱惑的等待着上钩者。维纳斯的右手遮住了半边脸，露出的半边脸十分的秀丽迷人。画家精心地描绘她俊秀的眼睛和上翘的嘴角，表现出维纳斯害羞微笑的表情。</a:t>
            </a:r>
            <a:endParaRPr lang="zh-CN" altLang="en-US" dirty="0"/>
          </a:p>
        </p:txBody>
      </p:sp>
      <p:pic>
        <p:nvPicPr>
          <p:cNvPr id="5" name="图片 4">
            <a:extLst>
              <a:ext uri="{FF2B5EF4-FFF2-40B4-BE49-F238E27FC236}">
                <a16:creationId xmlns:a16="http://schemas.microsoft.com/office/drawing/2014/main" id="{489A8830-3F6E-4DE3-91C1-96CDB75FE9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3285325" cy="4150138"/>
          </a:xfrm>
          <a:prstGeom prst="rect">
            <a:avLst/>
          </a:prstGeom>
        </p:spPr>
      </p:pic>
    </p:spTree>
    <p:extLst>
      <p:ext uri="{BB962C8B-B14F-4D97-AF65-F5344CB8AC3E}">
        <p14:creationId xmlns:p14="http://schemas.microsoft.com/office/powerpoint/2010/main" val="226782509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578608" y="1122362"/>
            <a:ext cx="2089391" cy="4077851"/>
          </a:xfrm>
        </p:spPr>
        <p:txBody>
          <a:bodyPr>
            <a:normAutofit/>
          </a:bodyPr>
          <a:lstStyle/>
          <a:p>
            <a:pPr indent="279400"/>
            <a:r>
              <a:rPr lang="zh-CN" altLang="zh-CN" sz="1800" dirty="0">
                <a:ea typeface="微软雅黑" panose="020B0503020204020204" pitchFamily="34" charset="-122"/>
                <a:cs typeface="Arial" panose="020B0604020202020204" pitchFamily="34" charset="0"/>
              </a:rPr>
              <a:t>《安德鲁夫妇像》</a:t>
            </a:r>
            <a:r>
              <a:rPr lang="zh-CN" altLang="en-US" sz="1800" dirty="0">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托马斯·庚斯博罗，</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世纪英国著名的肖像画家和风景画家。托马斯·庚斯博罗以其惊人的绘画速度而闻名，他更多的是采用自然观察而不是严格的技巧。</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EF98880-0CC8-4C23-AED3-6A754D1047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12069"/>
            <a:ext cx="7054608" cy="4146382"/>
          </a:xfrm>
          <a:prstGeom prst="rect">
            <a:avLst/>
          </a:prstGeom>
        </p:spPr>
      </p:pic>
    </p:spTree>
    <p:extLst>
      <p:ext uri="{BB962C8B-B14F-4D97-AF65-F5344CB8AC3E}">
        <p14:creationId xmlns:p14="http://schemas.microsoft.com/office/powerpoint/2010/main" val="2694379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9F694B0-B484-4684-8FCB-ECB7B0800116}"/>
              </a:ext>
            </a:extLst>
          </p:cNvPr>
          <p:cNvSpPr>
            <a:spLocks noGrp="1"/>
          </p:cNvSpPr>
          <p:nvPr>
            <p:ph idx="1"/>
          </p:nvPr>
        </p:nvSpPr>
        <p:spPr/>
        <p:txBody>
          <a:bodyPr>
            <a:normAutofit/>
          </a:bodyPr>
          <a:lstStyle/>
          <a:p>
            <a:pPr marL="0" indent="0" algn="ctr">
              <a:buNone/>
            </a:pPr>
            <a:r>
              <a:rPr lang="zh-CN" altLang="en-US" sz="4000" dirty="0">
                <a:latin typeface="+mj-ea"/>
                <a:ea typeface="+mj-ea"/>
              </a:rPr>
              <a:t>第七章    </a:t>
            </a:r>
            <a:r>
              <a:rPr lang="en-US" altLang="zh-CN" sz="4000" dirty="0">
                <a:latin typeface="+mj-ea"/>
                <a:ea typeface="+mj-ea"/>
              </a:rPr>
              <a:t>19</a:t>
            </a:r>
            <a:r>
              <a:rPr lang="zh-CN" altLang="en-US" sz="4000" dirty="0">
                <a:latin typeface="+mj-ea"/>
                <a:ea typeface="+mj-ea"/>
              </a:rPr>
              <a:t>世纪美术</a:t>
            </a:r>
          </a:p>
        </p:txBody>
      </p:sp>
    </p:spTree>
    <p:extLst>
      <p:ext uri="{BB962C8B-B14F-4D97-AF65-F5344CB8AC3E}">
        <p14:creationId xmlns:p14="http://schemas.microsoft.com/office/powerpoint/2010/main" val="416757122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827966" y="1122362"/>
            <a:ext cx="3840033" cy="3987109"/>
          </a:xfrm>
        </p:spPr>
        <p:txBody>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a:t>
            </a:r>
            <a:r>
              <a:rPr lang="zh-CN" altLang="zh-CN" sz="1800" dirty="0">
                <a:ea typeface="微软雅黑" panose="020B0503020204020204" pitchFamily="34" charset="-122"/>
                <a:cs typeface="Times New Roman" panose="02020603050405020304" pitchFamily="18" charset="0"/>
              </a:rPr>
              <a:t>荷拉斯兄弟之誓</a:t>
            </a:r>
            <a:r>
              <a:rPr lang="zh-CN" altLang="zh-CN" sz="1800" dirty="0">
                <a:solidFill>
                  <a:srgbClr val="000000"/>
                </a:solidFill>
                <a:ea typeface="微软雅黑" panose="020B0503020204020204" pitchFamily="34" charset="-122"/>
                <a:cs typeface="Times New Roman" panose="02020603050405020304" pitchFamily="18" charset="0"/>
              </a:rPr>
              <a:t>》</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雅克</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路易</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大卫，又译作达维特，法国大革命暨拿破仑时期最伟大的艺术大师，也是法国新古典主义美术的开山鼻祖。安格尔、藉里科、德拉克洛瓦等继承了大卫的衣钵，在西方美术史上耸立起一座又一座的丰碑。</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FC16490-81D3-49D3-B907-97141B116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5303967" cy="4135437"/>
          </a:xfrm>
          <a:prstGeom prst="rect">
            <a:avLst/>
          </a:prstGeom>
        </p:spPr>
      </p:pic>
    </p:spTree>
    <p:extLst>
      <p:ext uri="{BB962C8B-B14F-4D97-AF65-F5344CB8AC3E}">
        <p14:creationId xmlns:p14="http://schemas.microsoft.com/office/powerpoint/2010/main" val="27185621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774424" y="1122363"/>
            <a:ext cx="5893576" cy="3742803"/>
          </a:xfrm>
        </p:spPr>
        <p:txBody>
          <a:bodyPr>
            <a:normAutofit/>
          </a:bodyPr>
          <a:lstStyle/>
          <a:p>
            <a:pPr algn="l"/>
            <a:r>
              <a:rPr lang="zh-CN" altLang="zh-CN" sz="2000" dirty="0">
                <a:solidFill>
                  <a:srgbClr val="000000"/>
                </a:solidFill>
                <a:effectLst/>
                <a:ea typeface="微软雅黑" panose="020B0503020204020204" pitchFamily="34" charset="-122"/>
                <a:cs typeface="Times New Roman" panose="02020603050405020304" pitchFamily="18" charset="0"/>
              </a:rPr>
              <a:t>《马拉之死》：是一幅历史画又是肖像画。大卫用写实的手法再现了当时的情形。马拉倒在浴缸里，鲜血正在从伤口流出，带血的匕首滑落在地，而凶手已经逃离现场。马拉是一位物理学家、医药博士，法国大革命时期成为一名职业的革命家，他是雅各宾党的领导人之一，在</a:t>
            </a:r>
            <a:r>
              <a:rPr lang="en-US" altLang="zh-CN" sz="2000" dirty="0">
                <a:solidFill>
                  <a:srgbClr val="000000"/>
                </a:solidFill>
                <a:effectLst/>
                <a:ea typeface="微软雅黑" panose="020B0503020204020204" pitchFamily="34" charset="-122"/>
                <a:cs typeface="Times New Roman" panose="02020603050405020304" pitchFamily="18" charset="0"/>
              </a:rPr>
              <a:t>1793</a:t>
            </a:r>
            <a:r>
              <a:rPr lang="zh-CN" altLang="zh-CN" sz="2000" dirty="0">
                <a:solidFill>
                  <a:srgbClr val="000000"/>
                </a:solidFill>
                <a:effectLst/>
                <a:ea typeface="微软雅黑" panose="020B0503020204020204" pitchFamily="34" charset="-122"/>
                <a:cs typeface="Times New Roman" panose="02020603050405020304" pitchFamily="18" charset="0"/>
              </a:rPr>
              <a:t>年</a:t>
            </a:r>
            <a:r>
              <a:rPr lang="en-US" altLang="zh-CN" sz="2000" dirty="0">
                <a:solidFill>
                  <a:srgbClr val="000000"/>
                </a:solidFill>
                <a:effectLst/>
                <a:ea typeface="微软雅黑" panose="020B0503020204020204" pitchFamily="34" charset="-122"/>
                <a:cs typeface="Times New Roman" panose="02020603050405020304" pitchFamily="18" charset="0"/>
              </a:rPr>
              <a:t>7</a:t>
            </a:r>
            <a:r>
              <a:rPr lang="zh-CN" altLang="zh-CN" sz="2000" dirty="0">
                <a:solidFill>
                  <a:srgbClr val="000000"/>
                </a:solidFill>
                <a:effectLst/>
                <a:ea typeface="微软雅黑" panose="020B0503020204020204" pitchFamily="34" charset="-122"/>
                <a:cs typeface="Times New Roman" panose="02020603050405020304" pitchFamily="18" charset="0"/>
              </a:rPr>
              <a:t>月</a:t>
            </a:r>
            <a:r>
              <a:rPr lang="en-US" altLang="zh-CN" sz="2000" dirty="0">
                <a:solidFill>
                  <a:srgbClr val="000000"/>
                </a:solidFill>
                <a:effectLst/>
                <a:ea typeface="微软雅黑" panose="020B0503020204020204" pitchFamily="34" charset="-122"/>
                <a:cs typeface="Times New Roman" panose="02020603050405020304" pitchFamily="18" charset="0"/>
              </a:rPr>
              <a:t>13</a:t>
            </a:r>
            <a:r>
              <a:rPr lang="zh-CN" altLang="zh-CN" sz="2000" dirty="0">
                <a:solidFill>
                  <a:srgbClr val="000000"/>
                </a:solidFill>
                <a:effectLst/>
                <a:ea typeface="微软雅黑" panose="020B0503020204020204" pitchFamily="34" charset="-122"/>
                <a:cs typeface="Times New Roman" panose="02020603050405020304" pitchFamily="18" charset="0"/>
              </a:rPr>
              <a:t>日在家中浴盆中被与反对雅各宾党的吉伦特党有勾结的女保皇分子分子夏洛特</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科尔黛刺杀身亡，马拉的死激起了法国人民的极大愤怒和抗议，也深深震惊了大卫，它真实的刻画了马拉之死的真相。</a:t>
            </a:r>
            <a:endParaRPr lang="zh-CN" altLang="en-US" sz="6600" dirty="0"/>
          </a:p>
        </p:txBody>
      </p:sp>
      <p:pic>
        <p:nvPicPr>
          <p:cNvPr id="5" name="图片 4">
            <a:extLst>
              <a:ext uri="{FF2B5EF4-FFF2-40B4-BE49-F238E27FC236}">
                <a16:creationId xmlns:a16="http://schemas.microsoft.com/office/drawing/2014/main" id="{33EF5FC4-4002-4EDC-A2DD-6E2E06924F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3124552" cy="4135437"/>
          </a:xfrm>
          <a:prstGeom prst="rect">
            <a:avLst/>
          </a:prstGeom>
        </p:spPr>
      </p:pic>
    </p:spTree>
    <p:extLst>
      <p:ext uri="{BB962C8B-B14F-4D97-AF65-F5344CB8AC3E}">
        <p14:creationId xmlns:p14="http://schemas.microsoft.com/office/powerpoint/2010/main" val="414168659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9011376" y="1122363"/>
            <a:ext cx="1656623" cy="3770724"/>
          </a:xfrm>
        </p:spPr>
        <p:txBody>
          <a:bodyPr>
            <a:normAutofit/>
          </a:bodyPr>
          <a:lstStyle/>
          <a:p>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《大宫女》 </a:t>
            </a:r>
            <a:r>
              <a:rPr lang="zh-CN" altLang="en-US"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世纪法国杰出的古典主义画家。</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17</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岁时到巴黎，投入大卫门下。推祟拉斐尔，善于把握古典艺术的造型美，强调纯洁而淡漠的美，古典艺术在他这里获得了升华。</a:t>
            </a:r>
            <a:endParaRPr lang="zh-CN" altLang="en-US" dirty="0"/>
          </a:p>
        </p:txBody>
      </p:sp>
      <p:pic>
        <p:nvPicPr>
          <p:cNvPr id="5" name="图片 4">
            <a:extLst>
              <a:ext uri="{FF2B5EF4-FFF2-40B4-BE49-F238E27FC236}">
                <a16:creationId xmlns:a16="http://schemas.microsoft.com/office/drawing/2014/main" id="{2B896CF6-C8CC-44EA-897A-CEE5210C8F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08075"/>
            <a:ext cx="7427523" cy="4149725"/>
          </a:xfrm>
          <a:prstGeom prst="rect">
            <a:avLst/>
          </a:prstGeom>
        </p:spPr>
      </p:pic>
    </p:spTree>
    <p:extLst>
      <p:ext uri="{BB962C8B-B14F-4D97-AF65-F5344CB8AC3E}">
        <p14:creationId xmlns:p14="http://schemas.microsoft.com/office/powerpoint/2010/main" val="85928472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666046" y="1122362"/>
            <a:ext cx="4001954" cy="3819585"/>
          </a:xfrm>
        </p:spPr>
        <p:txBody>
          <a:bodyPr/>
          <a:lstStyle/>
          <a:p>
            <a:pPr indent="279400" algn="l"/>
            <a:r>
              <a:rPr lang="en-US" altLang="zh-CN" sz="1800" dirty="0">
                <a:ea typeface="微软雅黑" panose="020B0503020204020204" pitchFamily="34" charset="-122"/>
                <a:cs typeface="Times New Roman" panose="02020603050405020304" pitchFamily="18" charset="0"/>
              </a:rPr>
              <a:t> </a:t>
            </a:r>
            <a:r>
              <a:rPr lang="zh-CN" altLang="zh-CN" sz="1800" dirty="0">
                <a:ea typeface="微软雅黑" panose="020B0503020204020204" pitchFamily="34" charset="-122"/>
                <a:cs typeface="Times New Roman" panose="02020603050405020304" pitchFamily="18" charset="0"/>
              </a:rPr>
              <a:t>《查理四世全家像》</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戈雅，西班牙浪漫主义画派画家。画风奇异多变，从早期巴洛克式画风到后期类似表现主义的作品，他一生总在改变，对后世的现实主义画派、浪漫主义画派和印象派都有很大的影响，是一位承前启后的人物。</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5FB79EE9-D172-48AE-828E-283D6F5BFE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932641" cy="4149222"/>
          </a:xfrm>
          <a:prstGeom prst="rect">
            <a:avLst/>
          </a:prstGeom>
        </p:spPr>
      </p:pic>
    </p:spTree>
    <p:extLst>
      <p:ext uri="{BB962C8B-B14F-4D97-AF65-F5344CB8AC3E}">
        <p14:creationId xmlns:p14="http://schemas.microsoft.com/office/powerpoint/2010/main" val="422106403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699108" y="1122362"/>
            <a:ext cx="2968892" cy="3805625"/>
          </a:xfrm>
        </p:spPr>
        <p:txBody>
          <a:bodyPr>
            <a:normAutofit/>
          </a:bodyPr>
          <a:lstStyle/>
          <a:p>
            <a:pPr algn="l">
              <a:spcAft>
                <a:spcPts val="1000"/>
              </a:spcAft>
            </a:pP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泰奥多尔·籍里柯是法国浪漫主义画派的先驱。其</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作品充满创新精神，构图宏伟而壮阔，画面的运动感很强烈。</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《梅杜萨之筏》是籍里柯根据当时真实的海难事件创作出来的</a:t>
            </a:r>
            <a:r>
              <a:rPr lang="zh-CN" altLang="en-US"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CF7E3B55-5DA6-4D68-92E6-9D7D4DDA7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72368"/>
            <a:ext cx="6110744" cy="4167188"/>
          </a:xfrm>
          <a:prstGeom prst="rect">
            <a:avLst/>
          </a:prstGeom>
        </p:spPr>
      </p:pic>
    </p:spTree>
    <p:extLst>
      <p:ext uri="{BB962C8B-B14F-4D97-AF65-F5344CB8AC3E}">
        <p14:creationId xmlns:p14="http://schemas.microsoft.com/office/powerpoint/2010/main" val="572091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7852672" y="1814840"/>
            <a:ext cx="2815328" cy="3442960"/>
          </a:xfrm>
        </p:spPr>
        <p:txBody>
          <a:bodyPr/>
          <a:lstStyle/>
          <a:p>
            <a:r>
              <a:rPr lang="zh-CN" altLang="zh-CN" sz="1800" dirty="0">
                <a:solidFill>
                  <a:srgbClr val="000000"/>
                </a:solidFill>
                <a:effectLst/>
                <a:ea typeface="微软雅黑" panose="020B0503020204020204" pitchFamily="34" charset="-122"/>
                <a:cs typeface="Arial" panose="020B0604020202020204" pitchFamily="34" charset="0"/>
              </a:rPr>
              <a:t>卡尔纳克的阿蒙神庙是埃及太阳神庙中规模最大的一座</a:t>
            </a:r>
            <a:r>
              <a:rPr lang="zh-CN" altLang="en-US" sz="1800" dirty="0">
                <a:solidFill>
                  <a:srgbClr val="000000"/>
                </a:solidFill>
                <a:effectLst/>
                <a:ea typeface="微软雅黑" panose="020B0503020204020204" pitchFamily="34" charset="-122"/>
                <a:cs typeface="Arial" panose="020B0604020202020204" pitchFamily="34" charset="0"/>
              </a:rPr>
              <a:t>。</a:t>
            </a:r>
            <a:endParaRPr lang="zh-CN" altLang="en-US" dirty="0"/>
          </a:p>
        </p:txBody>
      </p:sp>
      <p:pic>
        <p:nvPicPr>
          <p:cNvPr id="5" name="图片 4">
            <a:extLst>
              <a:ext uri="{FF2B5EF4-FFF2-40B4-BE49-F238E27FC236}">
                <a16:creationId xmlns:a16="http://schemas.microsoft.com/office/drawing/2014/main" id="{A33F4090-1F6A-4224-AFC4-4661BD5530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16020" cy="4139869"/>
          </a:xfrm>
          <a:prstGeom prst="rect">
            <a:avLst/>
          </a:prstGeom>
        </p:spPr>
      </p:pic>
    </p:spTree>
    <p:extLst>
      <p:ext uri="{BB962C8B-B14F-4D97-AF65-F5344CB8AC3E}">
        <p14:creationId xmlns:p14="http://schemas.microsoft.com/office/powerpoint/2010/main" val="238750112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252378" y="1122362"/>
            <a:ext cx="3415621" cy="4196513"/>
          </a:xfrm>
        </p:spPr>
        <p:txBody>
          <a:bodyPr>
            <a:normAutofit/>
          </a:bodyPr>
          <a:lstStyle/>
          <a:p>
            <a:pPr indent="279400" algn="l"/>
            <a:r>
              <a:rPr lang="zh-CN" altLang="zh-CN" sz="2000" dirty="0">
                <a:solidFill>
                  <a:srgbClr val="000000"/>
                </a:solidFill>
                <a:ea typeface="微软雅黑" panose="020B0503020204020204" pitchFamily="34" charset="-122"/>
                <a:cs typeface="Times New Roman" panose="02020603050405020304" pitchFamily="18" charset="0"/>
              </a:rPr>
              <a:t>《自由领导人民》</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德拉克洛瓦，法国</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世纪浪漫主义最具代表性画家。从</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1828</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年起他完全摒弃新古典绘画的传统，在其现代化及异国情调的主题里，通过写实及感性的色彩﹐展现这些肖像及历史性图画。</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46830B51-C265-433A-B472-EF57B46A3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601043" cy="4135437"/>
          </a:xfrm>
          <a:prstGeom prst="rect">
            <a:avLst/>
          </a:prstGeom>
        </p:spPr>
      </p:pic>
    </p:spTree>
    <p:extLst>
      <p:ext uri="{BB962C8B-B14F-4D97-AF65-F5344CB8AC3E}">
        <p14:creationId xmlns:p14="http://schemas.microsoft.com/office/powerpoint/2010/main" val="261838311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447822" y="1122363"/>
            <a:ext cx="3220177" cy="3254193"/>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《干草车》</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康斯坦布尔是</a:t>
            </a:r>
            <a:r>
              <a:rPr lang="en-US" altLang="zh-CN" sz="1800" dirty="0">
                <a:effectLst/>
                <a:ea typeface="微软雅黑" panose="020B0503020204020204" pitchFamily="34" charset="-122"/>
                <a:cs typeface="Times New Roman" panose="02020603050405020304" pitchFamily="18" charset="0"/>
              </a:rPr>
              <a:t>19</a:t>
            </a:r>
            <a:r>
              <a:rPr lang="zh-CN" altLang="zh-CN" sz="1800" dirty="0">
                <a:effectLst/>
                <a:ea typeface="微软雅黑" panose="020B0503020204020204" pitchFamily="34" charset="-122"/>
                <a:cs typeface="Times New Roman" panose="02020603050405020304" pitchFamily="18" charset="0"/>
              </a:rPr>
              <a:t>世纪最伟大的风景画家之一，</a:t>
            </a:r>
            <a:r>
              <a:rPr lang="en-US" altLang="zh-CN" sz="1800" dirty="0">
                <a:effectLst/>
                <a:ea typeface="微软雅黑" panose="020B0503020204020204" pitchFamily="34" charset="-122"/>
                <a:cs typeface="Times New Roman" panose="02020603050405020304" pitchFamily="18" charset="0"/>
              </a:rPr>
              <a:t>1776</a:t>
            </a:r>
            <a:r>
              <a:rPr lang="zh-CN" altLang="zh-CN" sz="1800" dirty="0">
                <a:effectLst/>
                <a:ea typeface="微软雅黑" panose="020B0503020204020204" pitchFamily="34" charset="-122"/>
                <a:cs typeface="Times New Roman" panose="02020603050405020304" pitchFamily="18" charset="0"/>
              </a:rPr>
              <a:t>年生于英格兰的萨福克。故乡的树木、云彩、水渠总是他作画时最深的迷恋。</a:t>
            </a:r>
            <a:r>
              <a:rPr lang="zh-CN" altLang="zh-CN" sz="1800" dirty="0">
                <a:solidFill>
                  <a:srgbClr val="000000"/>
                </a:solidFill>
                <a:effectLst/>
                <a:ea typeface="微软雅黑" panose="020B0503020204020204" pitchFamily="34" charset="-122"/>
                <a:cs typeface="Times New Roman" panose="02020603050405020304" pitchFamily="18" charset="0"/>
              </a:rPr>
              <a:t>他认为，风景画必须以观察的事实为基础，它的目的是“体现对自然效果的纯粹把握”。</a:t>
            </a:r>
            <a:endParaRPr lang="zh-CN" altLang="en-US" dirty="0"/>
          </a:p>
        </p:txBody>
      </p:sp>
      <p:pic>
        <p:nvPicPr>
          <p:cNvPr id="5" name="图片 4">
            <a:extLst>
              <a:ext uri="{FF2B5EF4-FFF2-40B4-BE49-F238E27FC236}">
                <a16:creationId xmlns:a16="http://schemas.microsoft.com/office/drawing/2014/main" id="{8E628193-3741-4047-8938-140F98113F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923823" cy="4132292"/>
          </a:xfrm>
          <a:prstGeom prst="rect">
            <a:avLst/>
          </a:prstGeom>
        </p:spPr>
      </p:pic>
    </p:spTree>
    <p:extLst>
      <p:ext uri="{BB962C8B-B14F-4D97-AF65-F5344CB8AC3E}">
        <p14:creationId xmlns:p14="http://schemas.microsoft.com/office/powerpoint/2010/main" val="155758951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112776" y="1122363"/>
            <a:ext cx="3555224" cy="4231414"/>
          </a:xfrm>
        </p:spPr>
        <p:txBody>
          <a:bodyPr>
            <a:normAutofit/>
          </a:bodyPr>
          <a:lstStyle/>
          <a:p>
            <a:pPr algn="l">
              <a:spcAft>
                <a:spcPts val="1000"/>
              </a:spcAft>
            </a:pPr>
            <a:r>
              <a:rPr lang="en-US" altLang="zh-CN" sz="1800" dirty="0">
                <a:latin typeface="Tahoma" panose="020B0604030504040204" pitchFamily="34" charset="0"/>
                <a:ea typeface="微软雅黑" panose="020B0503020204020204" pitchFamily="34" charset="-122"/>
                <a:cs typeface="Arial" panose="020B0604020202020204" pitchFamily="34" charset="0"/>
              </a:rPr>
              <a:t>      </a:t>
            </a:r>
            <a:r>
              <a:rPr lang="zh-CN" altLang="zh-CN" sz="1800" dirty="0">
                <a:latin typeface="Tahoma" panose="020B0604030504040204" pitchFamily="34" charset="0"/>
                <a:ea typeface="微软雅黑" panose="020B0503020204020204" pitchFamily="34" charset="-122"/>
                <a:cs typeface="Arial" panose="020B0604020202020204" pitchFamily="34" charset="0"/>
              </a:rPr>
              <a:t>《暴风雪》</a:t>
            </a:r>
            <a:r>
              <a:rPr lang="zh-CN" altLang="en-US" sz="1800" dirty="0">
                <a:latin typeface="Tahoma" panose="020B0604030504040204" pitchFamily="34" charset="0"/>
                <a:ea typeface="微软雅黑" panose="020B0503020204020204" pitchFamily="34" charset="-122"/>
                <a:cs typeface="Arial" panose="020B0604020202020204" pitchFamily="34" charset="0"/>
              </a:rPr>
              <a:t>：</a:t>
            </a:r>
            <a:r>
              <a:rPr lang="zh-CN" altLang="zh-CN" sz="1800" dirty="0">
                <a:latin typeface="Tahoma" panose="020B0604030504040204" pitchFamily="34" charset="0"/>
                <a:ea typeface="微软雅黑" panose="020B0503020204020204" pitchFamily="34" charset="-122"/>
                <a:cs typeface="Arial" panose="020B0604020202020204" pitchFamily="34" charset="0"/>
              </a:rPr>
              <a:t>透</a:t>
            </a:r>
            <a:r>
              <a:rPr lang="zh-CN" altLang="zh-CN" sz="1800" dirty="0">
                <a:effectLst/>
                <a:latin typeface="Tahoma" panose="020B0604030504040204" pitchFamily="34" charset="0"/>
                <a:ea typeface="微软雅黑" panose="020B0503020204020204" pitchFamily="34" charset="-122"/>
                <a:cs typeface="Arial" panose="020B0604020202020204" pitchFamily="34" charset="0"/>
              </a:rPr>
              <a:t>纳，英国浪漫主义风景画家，</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他毕生致力于油画的绘制并将风景画推上了前所未有的高度。</a:t>
            </a:r>
            <a:r>
              <a:rPr lang="zh-CN" altLang="zh-CN" sz="1800" dirty="0">
                <a:effectLst/>
                <a:latin typeface="Tahoma" panose="020B0604030504040204" pitchFamily="34" charset="0"/>
                <a:ea typeface="微软雅黑" panose="020B0503020204020204" pitchFamily="34" charset="-122"/>
                <a:cs typeface="Arial" panose="020B0604020202020204" pitchFamily="34" charset="0"/>
              </a:rPr>
              <a:t>他的作品对后期的印象派绘画发展有相当大的影响。</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843FDF19-3D51-4609-9E4D-15080E0E2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429903" cy="4154599"/>
          </a:xfrm>
          <a:prstGeom prst="rect">
            <a:avLst/>
          </a:prstGeom>
        </p:spPr>
      </p:pic>
    </p:spTree>
    <p:extLst>
      <p:ext uri="{BB962C8B-B14F-4D97-AF65-F5344CB8AC3E}">
        <p14:creationId xmlns:p14="http://schemas.microsoft.com/office/powerpoint/2010/main" val="223197480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359343" y="1661276"/>
            <a:ext cx="2308657" cy="3202836"/>
          </a:xfrm>
        </p:spPr>
        <p:txBody>
          <a:bodyPr>
            <a:normAutofit fontScale="90000"/>
          </a:bodyPr>
          <a:lstStyle/>
          <a:p>
            <a:pPr indent="279400" algn="l"/>
            <a:r>
              <a:rPr lang="zh-CN" altLang="zh-CN" sz="2000" dirty="0">
                <a:solidFill>
                  <a:srgbClr val="000000"/>
                </a:solidFill>
                <a:ea typeface="微软雅黑" panose="020B0503020204020204" pitchFamily="34" charset="-122"/>
                <a:cs typeface="Times New Roman" panose="02020603050405020304" pitchFamily="18" charset="0"/>
              </a:rPr>
              <a:t>《打石工》</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库尔贝</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(1819 ~ 1877)</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，法国著名画家，现实主义画派的创始人，现实主义旗手，忠实记录现实主义。他的名言是：“我不会画天使，因为我从来没有见过他们。”</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CD1AF71B-B4B7-408E-83E2-7A29F7082B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835343" cy="4169559"/>
          </a:xfrm>
          <a:prstGeom prst="rect">
            <a:avLst/>
          </a:prstGeom>
        </p:spPr>
      </p:pic>
    </p:spTree>
    <p:extLst>
      <p:ext uri="{BB962C8B-B14F-4D97-AF65-F5344CB8AC3E}">
        <p14:creationId xmlns:p14="http://schemas.microsoft.com/office/powerpoint/2010/main" val="362367293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536726" y="1122364"/>
            <a:ext cx="2131273" cy="3240232"/>
          </a:xfrm>
        </p:spPr>
        <p:txBody>
          <a:bodyPr>
            <a:normAutofit/>
          </a:bodyPr>
          <a:lstStyle/>
          <a:p>
            <a:pPr algn="l"/>
            <a:r>
              <a:rPr lang="zh-CN" altLang="en-US" sz="2000" dirty="0">
                <a:solidFill>
                  <a:srgbClr val="000000"/>
                </a:solidFill>
                <a:effectLst/>
                <a:ea typeface="微软雅黑" panose="020B0503020204020204" pitchFamily="34" charset="-122"/>
                <a:cs typeface="Times New Roman" panose="02020603050405020304" pitchFamily="18" charset="0"/>
              </a:rPr>
              <a:t>库尔贝：</a:t>
            </a:r>
            <a:r>
              <a:rPr lang="zh-CN" altLang="zh-CN" sz="2000" dirty="0">
                <a:solidFill>
                  <a:srgbClr val="000000"/>
                </a:solidFill>
                <a:effectLst/>
                <a:ea typeface="微软雅黑" panose="020B0503020204020204" pitchFamily="34" charset="-122"/>
                <a:cs typeface="Times New Roman" panose="02020603050405020304" pitchFamily="18" charset="0"/>
              </a:rPr>
              <a:t>《画室》的全名叫《画家的工作室——一个现实的寓意，概括了我</a:t>
            </a:r>
            <a:r>
              <a:rPr lang="en-US" altLang="zh-CN" sz="2000" dirty="0">
                <a:solidFill>
                  <a:srgbClr val="000000"/>
                </a:solidFill>
                <a:effectLst/>
                <a:ea typeface="微软雅黑" panose="020B0503020204020204" pitchFamily="34" charset="-122"/>
                <a:cs typeface="Times New Roman" panose="02020603050405020304" pitchFamily="18" charset="0"/>
              </a:rPr>
              <a:t>7</a:t>
            </a:r>
            <a:r>
              <a:rPr lang="zh-CN" altLang="zh-CN" sz="2000" dirty="0">
                <a:solidFill>
                  <a:srgbClr val="000000"/>
                </a:solidFill>
                <a:effectLst/>
                <a:ea typeface="微软雅黑" panose="020B0503020204020204" pitchFamily="34" charset="-122"/>
                <a:cs typeface="Times New Roman" panose="02020603050405020304" pitchFamily="18" charset="0"/>
              </a:rPr>
              <a:t>年来艺术生活的情况》</a:t>
            </a:r>
            <a:endParaRPr lang="zh-CN" altLang="en-US" sz="6600" dirty="0"/>
          </a:p>
        </p:txBody>
      </p:sp>
      <p:pic>
        <p:nvPicPr>
          <p:cNvPr id="5" name="图片 4">
            <a:extLst>
              <a:ext uri="{FF2B5EF4-FFF2-40B4-BE49-F238E27FC236}">
                <a16:creationId xmlns:a16="http://schemas.microsoft.com/office/drawing/2014/main" id="{1EF6BDD0-5B13-4080-B619-AC7CC4C990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57275"/>
            <a:ext cx="6858000" cy="4200525"/>
          </a:xfrm>
          <a:prstGeom prst="rect">
            <a:avLst/>
          </a:prstGeom>
        </p:spPr>
      </p:pic>
    </p:spTree>
    <p:extLst>
      <p:ext uri="{BB962C8B-B14F-4D97-AF65-F5344CB8AC3E}">
        <p14:creationId xmlns:p14="http://schemas.microsoft.com/office/powerpoint/2010/main" val="32325448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550686" y="1122363"/>
            <a:ext cx="2117313" cy="3582260"/>
          </a:xfrm>
        </p:spPr>
        <p:txBody>
          <a:bodyPr/>
          <a:lstStyle/>
          <a:p>
            <a:pPr>
              <a:spcAft>
                <a:spcPts val="1000"/>
              </a:spcAft>
            </a:pPr>
            <a:r>
              <a:rPr lang="zh-CN" altLang="zh-CN" sz="1800" dirty="0">
                <a:latin typeface="Tahoma" panose="020B0604030504040204" pitchFamily="34" charset="0"/>
                <a:ea typeface="微软雅黑" panose="020B0503020204020204" pitchFamily="34" charset="-122"/>
                <a:cs typeface="Times New Roman" panose="02020603050405020304" pitchFamily="18" charset="0"/>
              </a:rPr>
              <a:t>《三等车厢》</a:t>
            </a:r>
            <a:r>
              <a:rPr lang="zh-CN" altLang="en-US" sz="1800" dirty="0">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杜米埃，法国</a:t>
            </a: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19</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世纪最伟大的现实主义讽刺画大师。</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03540920-FDE0-459B-9851-94B25F3C06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6913735" cy="4135437"/>
          </a:xfrm>
          <a:prstGeom prst="rect">
            <a:avLst/>
          </a:prstGeom>
        </p:spPr>
      </p:pic>
    </p:spTree>
    <p:extLst>
      <p:ext uri="{BB962C8B-B14F-4D97-AF65-F5344CB8AC3E}">
        <p14:creationId xmlns:p14="http://schemas.microsoft.com/office/powerpoint/2010/main" val="27844225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566484" y="1122363"/>
            <a:ext cx="3101515" cy="3840526"/>
          </a:xfrm>
        </p:spPr>
        <p:txBody>
          <a:bodyPr/>
          <a:lstStyle/>
          <a:p>
            <a:pPr indent="279400"/>
            <a:r>
              <a:rPr lang="zh-CN" altLang="zh-CN" sz="1800" dirty="0">
                <a:ea typeface="微软雅黑" panose="020B0503020204020204" pitchFamily="34" charset="-122"/>
                <a:cs typeface="Times New Roman" panose="02020603050405020304" pitchFamily="18" charset="0"/>
              </a:rPr>
              <a:t>《拾穗者》</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米勒（</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1814-1875</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）的绘画主要反映农民生活，他满怀对受苦农民的无限深情，以深厚朴实的绘画语言去歌颂农民那种真挚、勤劳、朴实、善良的美德，反映他们生活的不幸与顽强的生命力。</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CAE1DFE1-E4BF-460C-9C33-A8DF2D4E3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38068"/>
            <a:ext cx="5947120" cy="4119732"/>
          </a:xfrm>
          <a:prstGeom prst="rect">
            <a:avLst/>
          </a:prstGeom>
        </p:spPr>
      </p:pic>
    </p:spTree>
    <p:extLst>
      <p:ext uri="{BB962C8B-B14F-4D97-AF65-F5344CB8AC3E}">
        <p14:creationId xmlns:p14="http://schemas.microsoft.com/office/powerpoint/2010/main" val="127240050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405942" y="1122363"/>
            <a:ext cx="3262058" cy="4063890"/>
          </a:xfrm>
        </p:spPr>
        <p:txBody>
          <a:bodyPr>
            <a:normAutofit/>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《摩特枫丹的回忆》</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卡米耶</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柯罗所处的时代正是古典主义与浪漫主义角逐的时期，这使柯罗的艺术思想不免带有双方的烙印。他一方面注重现实的生动性和真实性，一方面又相信高尚的艺术不应是对自然的纯客观的再现，而应是主要取材于古代历史或神话或至少具有历史内涵的风景画。</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31471793-C5A9-43CC-8AC5-F3DCB63592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5777240" cy="4162745"/>
          </a:xfrm>
          <a:prstGeom prst="rect">
            <a:avLst/>
          </a:prstGeom>
        </p:spPr>
      </p:pic>
    </p:spTree>
    <p:extLst>
      <p:ext uri="{BB962C8B-B14F-4D97-AF65-F5344CB8AC3E}">
        <p14:creationId xmlns:p14="http://schemas.microsoft.com/office/powerpoint/2010/main" val="86202721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119756" y="1122362"/>
            <a:ext cx="3548244" cy="4454780"/>
          </a:xfrm>
        </p:spPr>
        <p:txBody>
          <a:bodyPr>
            <a:normAutofit/>
          </a:bodyPr>
          <a:lstStyle/>
          <a:p>
            <a:r>
              <a:rPr lang="zh-CN"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《林妖的舞蹈》</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在苍郁的树林中，笼罩着一层轻纱般的薄雾。清晨的阳光，穿过浓密的树阴，洒下一地斑驳的碎影。远山隐约，草地如茵，</a:t>
            </a:r>
            <a:r>
              <a:rPr lang="zh-CN"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在林间空地上，点缀着几个人物</a:t>
            </a:r>
            <a:r>
              <a:rPr lang="en-US"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林妖</a:t>
            </a:r>
            <a:r>
              <a:rPr lang="en-US"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在草坪上或跳舞唱歌，或相互追逐。</a:t>
            </a:r>
            <a:r>
              <a:rPr lang="zh-CN" altLang="zh-CN" sz="18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从画面的色彩表现上来看，考虑到梦一样意境的风景画用色灰淡，没有太为透彻的光与色，画面笼罩在朦胧之中，所以有着梦一般的视觉效果。</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CA1A5054-989B-4411-9F5D-056C4AA9B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502453" cy="4135437"/>
          </a:xfrm>
          <a:prstGeom prst="rect">
            <a:avLst/>
          </a:prstGeom>
        </p:spPr>
      </p:pic>
    </p:spTree>
    <p:extLst>
      <p:ext uri="{BB962C8B-B14F-4D97-AF65-F5344CB8AC3E}">
        <p14:creationId xmlns:p14="http://schemas.microsoft.com/office/powerpoint/2010/main" val="122136383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704250" y="1122363"/>
            <a:ext cx="1963750" cy="4315176"/>
          </a:xfrm>
        </p:spPr>
        <p:txBody>
          <a:bodyPr>
            <a:normAutofit/>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《橡树》</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西奥多·卢梭，一位法国风景画家。他是巴比松画派的领导者，但作品经常被年度沙龙拒之门外，因此他被称作“高傲的垃圾”（非常不受欢迎的人）。</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5C439781-BC98-46D7-9B87-095AD9D8F8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7060502" cy="4135437"/>
          </a:xfrm>
          <a:prstGeom prst="rect">
            <a:avLst/>
          </a:prstGeom>
        </p:spPr>
      </p:pic>
    </p:spTree>
    <p:extLst>
      <p:ext uri="{BB962C8B-B14F-4D97-AF65-F5344CB8AC3E}">
        <p14:creationId xmlns:p14="http://schemas.microsoft.com/office/powerpoint/2010/main" val="3014368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A193833-2073-4B93-95FA-52C0B04E382A}"/>
              </a:ext>
            </a:extLst>
          </p:cNvPr>
          <p:cNvSpPr>
            <a:spLocks noGrp="1"/>
          </p:cNvSpPr>
          <p:nvPr>
            <p:ph idx="1"/>
          </p:nvPr>
        </p:nvSpPr>
        <p:spPr/>
        <p:txBody>
          <a:bodyPr>
            <a:normAutofit/>
          </a:bodyPr>
          <a:lstStyle/>
          <a:p>
            <a:r>
              <a:rPr lang="zh-CN" altLang="zh-CN" sz="2000" dirty="0">
                <a:solidFill>
                  <a:srgbClr val="000000"/>
                </a:solidFill>
                <a:effectLst/>
                <a:ea typeface="微软雅黑" panose="020B0503020204020204" pitchFamily="34" charset="-122"/>
                <a:cs typeface="Arial" panose="020B0604020202020204" pitchFamily="34" charset="0"/>
              </a:rPr>
              <a:t>正面律，</a:t>
            </a:r>
            <a:r>
              <a:rPr lang="zh-CN" altLang="en-US" sz="2000" dirty="0">
                <a:solidFill>
                  <a:srgbClr val="000000"/>
                </a:solidFill>
                <a:effectLst/>
                <a:ea typeface="微软雅黑" panose="020B0503020204020204" pitchFamily="34" charset="-122"/>
                <a:cs typeface="Arial" panose="020B0604020202020204" pitchFamily="34" charset="0"/>
              </a:rPr>
              <a:t>埃及艺术中的</a:t>
            </a:r>
            <a:r>
              <a:rPr lang="zh-CN" altLang="zh-CN" sz="2000" dirty="0">
                <a:effectLst/>
                <a:ea typeface="微软雅黑" panose="020B0503020204020204" pitchFamily="34" charset="-122"/>
                <a:cs typeface="Times New Roman" panose="02020603050405020304" pitchFamily="18" charset="0"/>
              </a:rPr>
              <a:t>人体比例规定，古王国时的人体比例为</a:t>
            </a:r>
            <a:r>
              <a:rPr lang="en-US" altLang="zh-CN" sz="2000" dirty="0">
                <a:effectLst/>
                <a:ea typeface="微软雅黑" panose="020B0503020204020204" pitchFamily="34" charset="-122"/>
                <a:cs typeface="Times New Roman" panose="02020603050405020304" pitchFamily="18" charset="0"/>
              </a:rPr>
              <a:t>2:10:6</a:t>
            </a:r>
            <a:r>
              <a:rPr lang="zh-CN" altLang="zh-CN" sz="2000" dirty="0">
                <a:effectLst/>
                <a:ea typeface="微软雅黑" panose="020B0503020204020204" pitchFamily="34" charset="-122"/>
                <a:cs typeface="Times New Roman" panose="02020603050405020304" pitchFamily="18" charset="0"/>
              </a:rPr>
              <a:t>，新王国时的比例为</a:t>
            </a:r>
            <a:r>
              <a:rPr lang="en-US" altLang="zh-CN" sz="2000" dirty="0">
                <a:effectLst/>
                <a:ea typeface="微软雅黑" panose="020B0503020204020204" pitchFamily="34" charset="-122"/>
                <a:cs typeface="Times New Roman" panose="02020603050405020304" pitchFamily="18" charset="0"/>
              </a:rPr>
              <a:t>3:13:6</a:t>
            </a:r>
            <a:r>
              <a:rPr lang="zh-CN" altLang="zh-CN" sz="2000" dirty="0">
                <a:effectLst/>
                <a:ea typeface="微软雅黑" panose="020B0503020204020204" pitchFamily="34" charset="-122"/>
                <a:cs typeface="Times New Roman" panose="02020603050405020304" pitchFamily="18" charset="0"/>
              </a:rPr>
              <a:t>（发际线至肩、肩至膝、膝至脚）。</a:t>
            </a:r>
            <a:endParaRPr lang="zh-CN" altLang="en-US" sz="2000" dirty="0"/>
          </a:p>
        </p:txBody>
      </p:sp>
    </p:spTree>
    <p:extLst>
      <p:ext uri="{BB962C8B-B14F-4D97-AF65-F5344CB8AC3E}">
        <p14:creationId xmlns:p14="http://schemas.microsoft.com/office/powerpoint/2010/main" val="291287893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8A98CC5-CA78-44C6-A045-CFCFECB64701}"/>
              </a:ext>
            </a:extLst>
          </p:cNvPr>
          <p:cNvSpPr>
            <a:spLocks noGrp="1"/>
          </p:cNvSpPr>
          <p:nvPr>
            <p:ph idx="1"/>
          </p:nvPr>
        </p:nvSpPr>
        <p:spPr>
          <a:xfrm>
            <a:off x="2785081" y="1825625"/>
            <a:ext cx="6561344" cy="4351338"/>
          </a:xfrm>
        </p:spPr>
        <p:txBody>
          <a:bodyPr/>
          <a:lstStyle/>
          <a:p>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克拉姆斯柯依出生在市民家庭，</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16</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岁做照相制版学徒，</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1857</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年</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20</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岁时考入圣彼得堡美术学院。他所画的肖像，目光总是盯着观众，这给人留下难忘的印象。克拉姆斯柯依在他的创作中，非常注重艺术的民族风格、独创性和深刻的思想内容，他对俄国画坛和青年画家影响很大。</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extLst>
      <p:ext uri="{BB962C8B-B14F-4D97-AF65-F5344CB8AC3E}">
        <p14:creationId xmlns:p14="http://schemas.microsoft.com/office/powerpoint/2010/main" val="117797643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959212" y="1122363"/>
            <a:ext cx="3708788" cy="4135436"/>
          </a:xfrm>
        </p:spPr>
        <p:txBody>
          <a:bodyPr>
            <a:normAutofit/>
          </a:bodyPr>
          <a:lstStyle/>
          <a:p>
            <a:pPr algn="l">
              <a:spcAft>
                <a:spcPts val="1000"/>
              </a:spcAft>
            </a:pPr>
            <a:r>
              <a:rPr lang="zh-CN" altLang="zh-CN" sz="20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克拉姆斯柯依</a:t>
            </a:r>
            <a:r>
              <a:rPr lang="en-US" altLang="zh-CN" sz="20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《无名女郎》</a:t>
            </a:r>
            <a:r>
              <a:rPr lang="zh-CN" altLang="en-US"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画家在画中展示的是一位刚毅、果断、满怀思绪、散发着青春活力的俄国女性典型，画中对人物的描绘形神俱佳，画面柔和的色调和氛围，形象的真实和个性化使该作品带有了现实主义的成分。</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764D12C6-69E7-4F25-818C-4A926E2854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5370697" cy="4135437"/>
          </a:xfrm>
          <a:prstGeom prst="rect">
            <a:avLst/>
          </a:prstGeom>
        </p:spPr>
      </p:pic>
    </p:spTree>
    <p:extLst>
      <p:ext uri="{BB962C8B-B14F-4D97-AF65-F5344CB8AC3E}">
        <p14:creationId xmlns:p14="http://schemas.microsoft.com/office/powerpoint/2010/main" val="111228282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669722" y="1122362"/>
            <a:ext cx="5998278" cy="4398939"/>
          </a:xfrm>
        </p:spPr>
        <p:txBody>
          <a:bodyPr>
            <a:normAutofit/>
          </a:bodyPr>
          <a:lstStyle/>
          <a:p>
            <a:pPr algn="l"/>
            <a:r>
              <a:rPr lang="en-US"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   </a:t>
            </a:r>
            <a:r>
              <a:rPr lang="zh-CN"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《月夜》</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像是一首浪漫的爱情诗。它有着俄罗斯民族性和文学性，在叙述着一个美丽的故事。在《月夜》中，画家用银灰色调子来渲染恬静的 夏夜：这里没有微风，参天的菩提树作背景，它象神话一般， 蔷薇花丛的幽香沁人心脾。一个穿白色衣裙的美丽的姑娘，独坐在池塘边的长椅上。池中漂浮着洁白的睡莲和墨绿色的菖蒲，周围的色彩与姑娘的情绪配合得十分和谐。迷蒙的月光洒满园林，恍若仙境，使人向往，又使人陶醉。 画上的主人公对眼前的事物无动于衷，她已沉入回忆之中，脸上略带忧伤。</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E0D3AE1C-C379-4017-BF00-CACECBD653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041020" cy="4128082"/>
          </a:xfrm>
          <a:prstGeom prst="rect">
            <a:avLst/>
          </a:prstGeom>
        </p:spPr>
      </p:pic>
    </p:spTree>
    <p:extLst>
      <p:ext uri="{BB962C8B-B14F-4D97-AF65-F5344CB8AC3E}">
        <p14:creationId xmlns:p14="http://schemas.microsoft.com/office/powerpoint/2010/main" val="186170787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807D132-EED4-4982-911F-A05132CAC686}"/>
              </a:ext>
            </a:extLst>
          </p:cNvPr>
          <p:cNvSpPr>
            <a:spLocks noGrp="1"/>
          </p:cNvSpPr>
          <p:nvPr>
            <p:ph idx="1"/>
          </p:nvPr>
        </p:nvSpPr>
        <p:spPr/>
        <p:txBody>
          <a:bodyPr/>
          <a:lstStyle/>
          <a:p>
            <a:pPr indent="279400" algn="just"/>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列宾，俄国杰出的批判现实主义画家，巡回展览画派重要代表人物。在彼得堡美术学院学习。</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1873-1876</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年先后旅行意大利及法国，研究欧洲古典及近代美术。回国后勤奋作画，创作了大量的历史画、风俗画和肖像画，关怀人民，表现人民的贫穷苦难及对美好生活的渴望。</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zh-CN" altLang="zh-CN" sz="1800" dirty="0">
                <a:solidFill>
                  <a:srgbClr val="000000"/>
                </a:solidFill>
                <a:effectLst/>
                <a:ea typeface="微软雅黑" panose="020B0503020204020204" pitchFamily="34" charset="-122"/>
                <a:cs typeface="Times New Roman" panose="02020603050405020304" pitchFamily="18" charset="0"/>
              </a:rPr>
              <a:t>《伏尔加河上的纤夫》）</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是列宾在</a:t>
            </a:r>
            <a:r>
              <a:rPr lang="en-US" altLang="zh-CN" sz="1800" dirty="0">
                <a:solidFill>
                  <a:srgbClr val="000000"/>
                </a:solidFill>
                <a:effectLst/>
                <a:ea typeface="微软雅黑" panose="020B0503020204020204" pitchFamily="34" charset="-122"/>
                <a:cs typeface="Times New Roman" panose="02020603050405020304" pitchFamily="18" charset="0"/>
              </a:rPr>
              <a:t>19</a:t>
            </a:r>
            <a:r>
              <a:rPr lang="zh-CN" altLang="zh-CN" sz="1800" dirty="0">
                <a:solidFill>
                  <a:srgbClr val="000000"/>
                </a:solidFill>
                <a:effectLst/>
                <a:ea typeface="微软雅黑" panose="020B0503020204020204" pitchFamily="34" charset="-122"/>
                <a:cs typeface="Times New Roman" panose="02020603050405020304" pitchFamily="18" charset="0"/>
              </a:rPr>
              <a:t>世纪</a:t>
            </a:r>
            <a:r>
              <a:rPr lang="en-US" altLang="zh-CN" sz="1800" dirty="0">
                <a:solidFill>
                  <a:srgbClr val="000000"/>
                </a:solidFill>
                <a:effectLst/>
                <a:ea typeface="微软雅黑" panose="020B0503020204020204" pitchFamily="34" charset="-122"/>
                <a:cs typeface="Times New Roman" panose="02020603050405020304" pitchFamily="18" charset="0"/>
              </a:rPr>
              <a:t>80</a:t>
            </a:r>
            <a:r>
              <a:rPr lang="zh-CN" altLang="zh-CN" sz="1800" dirty="0">
                <a:solidFill>
                  <a:srgbClr val="000000"/>
                </a:solidFill>
                <a:effectLst/>
                <a:ea typeface="微软雅黑" panose="020B0503020204020204" pitchFamily="34" charset="-122"/>
                <a:cs typeface="Times New Roman" panose="02020603050405020304" pitchFamily="18" charset="0"/>
              </a:rPr>
              <a:t>年代初创作的批判现实主义油画中的杰作。这是画家亲眼目睹的情景，成为挥之不去的记忆</a:t>
            </a:r>
            <a:r>
              <a:rPr lang="en-US" altLang="zh-CN"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91366668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FA07D43-9706-4716-BE22-063FB890F4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9294" y="1122363"/>
            <a:ext cx="8893412" cy="4135437"/>
          </a:xfrm>
          <a:prstGeom prst="rect">
            <a:avLst/>
          </a:prstGeom>
        </p:spPr>
      </p:pic>
    </p:spTree>
    <p:extLst>
      <p:ext uri="{BB962C8B-B14F-4D97-AF65-F5344CB8AC3E}">
        <p14:creationId xmlns:p14="http://schemas.microsoft.com/office/powerpoint/2010/main" val="85238205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732171" y="1122362"/>
            <a:ext cx="1856722" cy="4999231"/>
          </a:xfrm>
        </p:spPr>
        <p:txBody>
          <a:bodyPr>
            <a:normAutofit/>
          </a:bodyPr>
          <a:lstStyle/>
          <a:p>
            <a:pPr indent="279400" algn="l"/>
            <a:r>
              <a:rPr lang="zh-CN" altLang="zh-CN"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《白桦丛》</a:t>
            </a:r>
            <a:r>
              <a:rPr lang="en-US" altLang="zh-CN"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伊萨克</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伊里奇</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列维坦</a:t>
            </a:r>
            <a:r>
              <a:rPr lang="zh-CN" altLang="zh-CN" sz="1800" dirty="0">
                <a:effectLst/>
                <a:latin typeface="宋体" panose="02010600030101010101" pitchFamily="2" charset="-122"/>
                <a:ea typeface="微软雅黑" panose="020B0503020204020204" pitchFamily="34" charset="-122"/>
                <a:cs typeface="宋体" panose="02010600030101010101" pitchFamily="2" charset="-122"/>
              </a:rPr>
              <a:t>是俄国杰出的写生画家，现实主义风景画大师，巡回展览画派的成员之一。列维坦的作品极富诗意，深刻而真实地表现了俄罗斯大自然的特点与多方面的优美。</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FDAD9E44-0C74-4F03-BB89-A42F4652DB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4"/>
            <a:ext cx="7138369" cy="4143600"/>
          </a:xfrm>
          <a:prstGeom prst="rect">
            <a:avLst/>
          </a:prstGeom>
        </p:spPr>
      </p:pic>
    </p:spTree>
    <p:extLst>
      <p:ext uri="{BB962C8B-B14F-4D97-AF65-F5344CB8AC3E}">
        <p14:creationId xmlns:p14="http://schemas.microsoft.com/office/powerpoint/2010/main" val="408664083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796830" y="1122363"/>
            <a:ext cx="2871169" cy="3959188"/>
          </a:xfrm>
        </p:spPr>
        <p:txBody>
          <a:bodyPr>
            <a:normAutofit/>
          </a:bodyPr>
          <a:lstStyle/>
          <a:p>
            <a:pPr indent="279400" algn="l"/>
            <a:r>
              <a:rPr lang="zh-CN" altLang="zh-CN" sz="2000" dirty="0">
                <a:ea typeface="微软雅黑" panose="020B0503020204020204" pitchFamily="34" charset="-122"/>
                <a:cs typeface="Times New Roman" panose="02020603050405020304" pitchFamily="18" charset="0"/>
              </a:rPr>
              <a:t>《松林的早晨》</a:t>
            </a:r>
            <a:r>
              <a:rPr lang="en-US" altLang="zh-CN" sz="2000" dirty="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伊凡·伊凡诺维奇·希施金，</a:t>
            </a:r>
            <a:r>
              <a:rPr lang="en-US" altLang="zh-CN" sz="200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19</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世纪俄国巡回展览画派最具代表性的风景画家，也是</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世纪后期现实主义风景画的奠基人之一。</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31E7ACD2-E4ED-4D0D-A387-79AE43A16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105307" cy="4135686"/>
          </a:xfrm>
          <a:prstGeom prst="rect">
            <a:avLst/>
          </a:prstGeom>
        </p:spPr>
      </p:pic>
    </p:spTree>
    <p:extLst>
      <p:ext uri="{BB962C8B-B14F-4D97-AF65-F5344CB8AC3E}">
        <p14:creationId xmlns:p14="http://schemas.microsoft.com/office/powerpoint/2010/main" val="87652823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425044" y="1122363"/>
            <a:ext cx="2242956" cy="3114590"/>
          </a:xfrm>
        </p:spPr>
        <p:txBody>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希施金</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《橡树林边》</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AA131E3E-74C2-4D52-AEBB-D06A42C833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6822419" cy="4135437"/>
          </a:xfrm>
          <a:prstGeom prst="rect">
            <a:avLst/>
          </a:prstGeom>
        </p:spPr>
      </p:pic>
    </p:spTree>
    <p:extLst>
      <p:ext uri="{BB962C8B-B14F-4D97-AF65-F5344CB8AC3E}">
        <p14:creationId xmlns:p14="http://schemas.microsoft.com/office/powerpoint/2010/main" val="332359822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938272" y="1122362"/>
            <a:ext cx="3729728" cy="4371017"/>
          </a:xfrm>
        </p:spPr>
        <p:txBody>
          <a:bodyPr/>
          <a:lstStyle/>
          <a:p>
            <a:pPr indent="279400" algn="l"/>
            <a:r>
              <a:rPr lang="zh-CN" altLang="zh-CN" sz="1800" dirty="0">
                <a:solidFill>
                  <a:srgbClr val="000000"/>
                </a:solidFill>
                <a:ea typeface="微软雅黑" panose="020B0503020204020204" pitchFamily="34" charset="-122"/>
                <a:cs typeface="Times New Roman" panose="02020603050405020304" pitchFamily="18" charset="0"/>
              </a:rPr>
              <a:t>《草地上的午餐》</a:t>
            </a:r>
            <a:r>
              <a:rPr lang="en-US" altLang="zh-CN"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爱德华</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马奈是</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19</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世纪印象主义的奠基人之一。</a:t>
            </a:r>
            <a:b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b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法国官方每年举办一次沙龙美术展览，展出作品必须经过严格审查。拿破仑三世为缓和落选画家的不满，同意举办落选沙龙展览，马奈的这幅《草地上的午餐》就是在落选沙龙中展出的引人注目、惊动巴黎的作品。</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6C77027-C554-40C5-ACDE-BF0FD96657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5248718" cy="4135437"/>
          </a:xfrm>
          <a:prstGeom prst="rect">
            <a:avLst/>
          </a:prstGeom>
        </p:spPr>
      </p:pic>
    </p:spTree>
    <p:extLst>
      <p:ext uri="{BB962C8B-B14F-4D97-AF65-F5344CB8AC3E}">
        <p14:creationId xmlns:p14="http://schemas.microsoft.com/office/powerpoint/2010/main" val="317620952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015052" y="1122362"/>
            <a:ext cx="3652947" cy="4135437"/>
          </a:xfrm>
        </p:spPr>
        <p:txBody>
          <a:bodyPr>
            <a:normAutofit/>
          </a:bodyPr>
          <a:lstStyle/>
          <a:p>
            <a:pPr indent="279400"/>
            <a:r>
              <a:rPr lang="zh-CN" altLang="zh-CN" sz="2000" dirty="0">
                <a:ea typeface="微软雅黑" panose="020B0503020204020204" pitchFamily="34" charset="-122"/>
                <a:cs typeface="Times New Roman" panose="02020603050405020304" pitchFamily="18" charset="0"/>
              </a:rPr>
              <a:t>《印象</a:t>
            </a:r>
            <a:r>
              <a:rPr lang="zh-CN" altLang="zh-CN" sz="2000" dirty="0">
                <a:solidFill>
                  <a:srgbClr val="000000"/>
                </a:solidFill>
                <a:ea typeface="微软雅黑" panose="020B0503020204020204" pitchFamily="34" charset="-122"/>
                <a:cs typeface="Times New Roman" panose="02020603050405020304" pitchFamily="18" charset="0"/>
              </a:rPr>
              <a:t>·</a:t>
            </a:r>
            <a:r>
              <a:rPr lang="zh-CN" altLang="zh-CN" sz="2000" dirty="0">
                <a:ea typeface="微软雅黑" panose="020B0503020204020204" pitchFamily="34" charset="-122"/>
                <a:cs typeface="Times New Roman" panose="02020603050405020304" pitchFamily="18" charset="0"/>
              </a:rPr>
              <a:t>日出》</a:t>
            </a:r>
            <a:r>
              <a:rPr lang="en-US" altLang="zh-CN" sz="2000" dirty="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克劳德·莫奈，被誉为印象派之父。莫奈曾长期探索光色与空气的表现效果，常在不同的时间和光线下，对同一对象进行描绘，从自然的光色变幻中抒发瞬间的感受。莫奈最重要的风格是改变了阴影和轮廓线的画法，不注重对象明晰的立体的形状。在莫奈的画作中看不到非常明确的阴影，也看不到突显或平涂式的轮廓线。</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A5DA7FCF-AE8B-4078-8689-84C1594B1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295609" cy="4123955"/>
          </a:xfrm>
          <a:prstGeom prst="rect">
            <a:avLst/>
          </a:prstGeom>
        </p:spPr>
      </p:pic>
    </p:spTree>
    <p:extLst>
      <p:ext uri="{BB962C8B-B14F-4D97-AF65-F5344CB8AC3E}">
        <p14:creationId xmlns:p14="http://schemas.microsoft.com/office/powerpoint/2010/main" val="386229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460318" y="1122363"/>
            <a:ext cx="1054003" cy="2387600"/>
          </a:xfrm>
        </p:spPr>
        <p:txBody>
          <a:bodyPr/>
          <a:lstStyle/>
          <a:p>
            <a:r>
              <a:rPr lang="zh-CN" altLang="zh-CN" sz="1800" dirty="0">
                <a:effectLst/>
                <a:ea typeface="微软雅黑" panose="020B0503020204020204" pitchFamily="34" charset="-122"/>
                <a:cs typeface="Times New Roman" panose="02020603050405020304" pitchFamily="18" charset="0"/>
              </a:rPr>
              <a:t>赫亚尔肖像</a:t>
            </a:r>
            <a:endParaRPr lang="zh-CN" altLang="en-US"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9077952" y="2882803"/>
            <a:ext cx="1590048" cy="2374997"/>
          </a:xfrm>
        </p:spPr>
        <p:txBody>
          <a:bodyPr/>
          <a:lstStyle/>
          <a:p>
            <a:r>
              <a:rPr lang="zh-CN" altLang="zh-CN" sz="1800" dirty="0">
                <a:effectLst/>
                <a:ea typeface="微软雅黑" panose="020B0503020204020204" pitchFamily="34" charset="-122"/>
                <a:cs typeface="Arial" panose="020B0604020202020204" pitchFamily="34" charset="0"/>
              </a:rPr>
              <a:t>门卡乌拉夫妇立像</a:t>
            </a:r>
            <a:r>
              <a:rPr lang="zh-CN" altLang="en-US" sz="1800" dirty="0">
                <a:ea typeface="微软雅黑" panose="020B0503020204020204" pitchFamily="34" charset="-122"/>
                <a:cs typeface="Arial" panose="020B0604020202020204" pitchFamily="34" charset="0"/>
              </a:rPr>
              <a:t>。</a:t>
            </a:r>
            <a:endParaRPr lang="zh-CN" altLang="en-US" dirty="0"/>
          </a:p>
        </p:txBody>
      </p:sp>
      <p:pic>
        <p:nvPicPr>
          <p:cNvPr id="5" name="图片 4">
            <a:extLst>
              <a:ext uri="{FF2B5EF4-FFF2-40B4-BE49-F238E27FC236}">
                <a16:creationId xmlns:a16="http://schemas.microsoft.com/office/drawing/2014/main" id="{B116C186-CC7A-4CFE-A459-5766BB1522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2818"/>
            <a:ext cx="2877211" cy="4144982"/>
          </a:xfrm>
          <a:prstGeom prst="rect">
            <a:avLst/>
          </a:prstGeom>
        </p:spPr>
      </p:pic>
      <p:pic>
        <p:nvPicPr>
          <p:cNvPr id="6" name="图片 5">
            <a:extLst>
              <a:ext uri="{FF2B5EF4-FFF2-40B4-BE49-F238E27FC236}">
                <a16:creationId xmlns:a16="http://schemas.microsoft.com/office/drawing/2014/main" id="{E4E22A0E-44A2-41A5-9B3B-980773426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4321" y="1112818"/>
            <a:ext cx="3401417" cy="4168765"/>
          </a:xfrm>
          <a:prstGeom prst="rect">
            <a:avLst/>
          </a:prstGeom>
        </p:spPr>
      </p:pic>
    </p:spTree>
    <p:extLst>
      <p:ext uri="{BB962C8B-B14F-4D97-AF65-F5344CB8AC3E}">
        <p14:creationId xmlns:p14="http://schemas.microsoft.com/office/powerpoint/2010/main" val="109342593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189068" y="1122362"/>
            <a:ext cx="4478932" cy="4182553"/>
          </a:xfrm>
        </p:spPr>
        <p:txBody>
          <a:bodyPr>
            <a:normAutofit/>
          </a:bodyPr>
          <a:lstStyle/>
          <a:p>
            <a:pPr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莫奈晚年最重要的作品是连作《睡莲》。这是一部宏伟史诗，是他一生中最辉煌灿烂的“第九交响乐”。</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1880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年之后，莫奈与印象派的其他画家们疏远了，他在吉维尼造了一座小花园，住在里面作画。他喜欢把水与空气和某种具有意境的情调结合起来，这样产生了《睡莲》组画。</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412A624E-5CC4-426F-B157-A63EACE2DE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4"/>
            <a:ext cx="4478931" cy="4129656"/>
          </a:xfrm>
          <a:prstGeom prst="rect">
            <a:avLst/>
          </a:prstGeom>
        </p:spPr>
      </p:pic>
    </p:spTree>
    <p:extLst>
      <p:ext uri="{BB962C8B-B14F-4D97-AF65-F5344CB8AC3E}">
        <p14:creationId xmlns:p14="http://schemas.microsoft.com/office/powerpoint/2010/main" val="221723886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943414" y="1122363"/>
            <a:ext cx="2724586" cy="4181474"/>
          </a:xfrm>
        </p:spPr>
        <p:txBody>
          <a:bodyPr>
            <a:normAutofit/>
          </a:bodyPr>
          <a:lstStyle/>
          <a:p>
            <a:pPr indent="279400" algn="l"/>
            <a:r>
              <a:rPr lang="zh-CN" altLang="zh-CN" sz="2000" dirty="0">
                <a:solidFill>
                  <a:srgbClr val="000000"/>
                </a:solidFill>
                <a:ea typeface="微软雅黑" panose="020B0503020204020204" pitchFamily="34" charset="-122"/>
                <a:cs typeface="Times New Roman" panose="02020603050405020304" pitchFamily="18" charset="0"/>
              </a:rPr>
              <a:t>《煎饼磨坊的舞会》</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皮埃尔·奥古斯特·雷诺阿</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Tahoma" panose="020B0604030504040204" pitchFamily="34" charset="0"/>
              </a:rPr>
              <a:t>法国印象画派的著名画家。</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主要画妇女肖像和裸体，这之中又以画甜美，悠闲的气氛还有丰满，明亮的脸和手最为经典。</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3907CE20-5E52-4C4C-95F3-A7218D879C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86500" cy="4181475"/>
          </a:xfrm>
          <a:prstGeom prst="rect">
            <a:avLst/>
          </a:prstGeom>
        </p:spPr>
      </p:pic>
    </p:spTree>
    <p:extLst>
      <p:ext uri="{BB962C8B-B14F-4D97-AF65-F5344CB8AC3E}">
        <p14:creationId xmlns:p14="http://schemas.microsoft.com/office/powerpoint/2010/main" val="24917024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179272" y="949302"/>
            <a:ext cx="5488727" cy="4383536"/>
          </a:xfrm>
        </p:spPr>
        <p:txBody>
          <a:bodyPr>
            <a:normAutofit/>
          </a:bodyPr>
          <a:lstStyle/>
          <a:p>
            <a:pPr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《小艾琳》：</a:t>
            </a:r>
            <a:r>
              <a:rPr lang="en-US" altLang="zh-CN" sz="2000" dirty="0">
                <a:effectLst/>
                <a:latin typeface="微软雅黑" panose="020B0503020204020204" pitchFamily="34" charset="-122"/>
                <a:ea typeface="宋体" panose="02010600030101010101" pitchFamily="2" charset="-122"/>
                <a:cs typeface="宋体" panose="02010600030101010101" pitchFamily="2" charset="-122"/>
              </a:rPr>
              <a:t>1880</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年，雷诺阿受邀为</a:t>
            </a:r>
            <a:r>
              <a:rPr lang="en-US" altLang="zh-CN" sz="2000" dirty="0">
                <a:effectLst/>
                <a:latin typeface="宋体" panose="02010600030101010101" pitchFamily="2" charset="-122"/>
                <a:ea typeface="微软雅黑" panose="020B0503020204020204" pitchFamily="34" charset="-122"/>
                <a:cs typeface="宋体" panose="02010600030101010101" pitchFamily="2" charset="-122"/>
              </a:rPr>
              <a:t>8</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岁的小艾琳画侧面肖像画。小艾琳有一头亚麻色蓬松的头发，垂到胸前和腰际。当天的她按照绘画的姿态安静地侧身坐着，脸色有些苍白，眼神乖巧，显得惶恐而有点害羞。她的一头亚麻色卷发垂到胸前和腰际，美丽的头发上扎着蓝色蝴蝶结，与之呼应的是一身淡蓝色洋装，显得沉静优雅。画面背景的阴暗恰好衬托出明快响亮的暖色调所描绘出的少女，作者以特殊的传统手法，含情脉脉地描摹出少女那柔润而又富有弹性的皮肤和天真无邪的形象。整幅画面色彩明艳，画法潇洒。</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6D8582A0-7455-4267-9FC2-0E2F02A862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434273" cy="4135437"/>
          </a:xfrm>
          <a:prstGeom prst="rect">
            <a:avLst/>
          </a:prstGeom>
        </p:spPr>
      </p:pic>
    </p:spTree>
    <p:extLst>
      <p:ext uri="{BB962C8B-B14F-4D97-AF65-F5344CB8AC3E}">
        <p14:creationId xmlns:p14="http://schemas.microsoft.com/office/powerpoint/2010/main" val="107896943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378016" y="1122362"/>
            <a:ext cx="6289983" cy="3714883"/>
          </a:xfrm>
        </p:spPr>
        <p:txBody>
          <a:bodyPr>
            <a:normAutofit/>
          </a:bodyPr>
          <a:lstStyle/>
          <a:p>
            <a:pPr indent="279400" algn="l"/>
            <a:r>
              <a:rPr lang="en-US" altLang="zh-CN" sz="2000" dirty="0">
                <a:solidFill>
                  <a:srgbClr val="000000"/>
                </a:solidFill>
                <a:ea typeface="微软雅黑" panose="020B0503020204020204" pitchFamily="34" charset="-122"/>
                <a:cs typeface="Times New Roman" panose="02020603050405020304" pitchFamily="18" charset="0"/>
              </a:rPr>
              <a:t> </a:t>
            </a:r>
            <a:r>
              <a:rPr lang="zh-CN" altLang="zh-CN" sz="2000" dirty="0">
                <a:solidFill>
                  <a:srgbClr val="000000"/>
                </a:solidFill>
                <a:ea typeface="微软雅黑" panose="020B0503020204020204" pitchFamily="34" charset="-122"/>
                <a:cs typeface="Times New Roman" panose="02020603050405020304" pitchFamily="18" charset="0"/>
              </a:rPr>
              <a:t>《星辰》</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德加，</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1834</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年出生于法国一个金融资本家的家庭。生活在时尚之都巴黎的德加，以富家豪门出身的财力，做艺术没有任何压力。</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舞女这个题材是德加生涯中最多最重要的。那时候芭蕾舞女被称为“小老鼠”，包养她们的男人被称为资助者。要知道干这一行也就是挣个青春钱，所以这基本上形成了一种市场运作模式，即成为芭蕾舞女，然后被富人包养。而德加，则记录下了这一灰色地带。</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2CE4ACF9-4409-4944-93A0-C16280313B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854017" cy="4126434"/>
          </a:xfrm>
          <a:prstGeom prst="rect">
            <a:avLst/>
          </a:prstGeom>
        </p:spPr>
      </p:pic>
    </p:spTree>
    <p:extLst>
      <p:ext uri="{BB962C8B-B14F-4D97-AF65-F5344CB8AC3E}">
        <p14:creationId xmlns:p14="http://schemas.microsoft.com/office/powerpoint/2010/main" val="422482605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219950" y="1122363"/>
            <a:ext cx="3448050" cy="3673002"/>
          </a:xfrm>
        </p:spPr>
        <p:txBody>
          <a:bodyPr/>
          <a:lstStyle/>
          <a:p>
            <a:pPr indent="279400"/>
            <a:r>
              <a:rPr lang="zh-CN" altLang="zh-CN" sz="1800" dirty="0">
                <a:ea typeface="微软雅黑" panose="020B0503020204020204" pitchFamily="34" charset="-122"/>
                <a:cs typeface="Times New Roman" panose="02020603050405020304" pitchFamily="18" charset="0"/>
              </a:rPr>
              <a:t>《马尔利港的洪水》</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西斯莱，一位风景油画家，是法国印象主义运动的核心人物之一，曾受库尔贝的影响，更崇拜柯罗。他善于安排细节和处理画面，看似不经心，但却富有抒情的诗意。</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1F65B387-C664-4161-AE0F-18278D834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695950" cy="4162425"/>
          </a:xfrm>
          <a:prstGeom prst="rect">
            <a:avLst/>
          </a:prstGeom>
        </p:spPr>
      </p:pic>
    </p:spTree>
    <p:extLst>
      <p:ext uri="{BB962C8B-B14F-4D97-AF65-F5344CB8AC3E}">
        <p14:creationId xmlns:p14="http://schemas.microsoft.com/office/powerpoint/2010/main" val="337477757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FC00133-03D0-4B38-B76C-EDA45CB765A0}"/>
              </a:ext>
            </a:extLst>
          </p:cNvPr>
          <p:cNvSpPr>
            <a:spLocks noGrp="1"/>
          </p:cNvSpPr>
          <p:nvPr>
            <p:ph idx="1"/>
          </p:nvPr>
        </p:nvSpPr>
        <p:spPr>
          <a:xfrm>
            <a:off x="2254588" y="1825625"/>
            <a:ext cx="6861491" cy="4351338"/>
          </a:xfrm>
        </p:spPr>
        <p:txBody>
          <a:bodyPr/>
          <a:lstStyle/>
          <a:p>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毕沙罗，法国印象派大师。</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1903</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11</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月</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13</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日，毕沙罗离开了人世。在他去世前一年，远在塔希提岛的高更写道：“他是我的老师。”在他去世后</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3</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年，“现代绘画之父”塞尚在自己的展出作品目录中恭敬地签上“保罗·塞尚，毕沙罗的学生”。 在印象派诸位大师中，莫奈是发起者，并且以自己的作品给这个画派命了名。但是，要说这个画派的真正领袖，那么，非毕沙罗莫属。他是惟一一个参加了印象派所有</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8</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次展览的画家，可谓最坚定的印象派艺术大师。</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extLst>
      <p:ext uri="{BB962C8B-B14F-4D97-AF65-F5344CB8AC3E}">
        <p14:creationId xmlns:p14="http://schemas.microsoft.com/office/powerpoint/2010/main" val="69389054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035994" y="1122363"/>
            <a:ext cx="3632006"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《菜园和花树·蓬特瓦兹的春天》</a:t>
            </a:r>
            <a:r>
              <a:rPr lang="zh-CN" altLang="zh-CN" sz="1800" b="0" dirty="0">
                <a:effectLst/>
                <a:ea typeface="微软雅黑" panose="020B0503020204020204" pitchFamily="34" charset="-122"/>
                <a:cs typeface="Times New Roman" panose="02020603050405020304" pitchFamily="18" charset="0"/>
              </a:rPr>
              <a:t>是</a:t>
            </a:r>
            <a:r>
              <a:rPr lang="zh-CN" altLang="en-US" sz="1800" dirty="0">
                <a:ea typeface="微软雅黑" panose="020B0503020204020204" pitchFamily="34" charset="-122"/>
                <a:cs typeface="Times New Roman" panose="02020603050405020304" pitchFamily="18" charset="0"/>
              </a:rPr>
              <a:t>毕沙罗</a:t>
            </a:r>
            <a:r>
              <a:rPr lang="zh-CN" altLang="zh-CN" sz="1800" b="0" dirty="0">
                <a:effectLst/>
                <a:ea typeface="微软雅黑" panose="020B0503020204020204" pitchFamily="34" charset="-122"/>
                <a:cs typeface="Times New Roman" panose="02020603050405020304" pitchFamily="18" charset="0"/>
              </a:rPr>
              <a:t>成熟时期的代表作品，表现了初春时节万物蓬勃生长的动人情景</a:t>
            </a:r>
            <a:r>
              <a:rPr lang="zh-CN" altLang="zh-CN" sz="1800" b="1" dirty="0">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D144AE78-6F39-4F47-9AEB-6CABB662E7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201808" cy="4135437"/>
          </a:xfrm>
          <a:prstGeom prst="rect">
            <a:avLst/>
          </a:prstGeom>
        </p:spPr>
      </p:pic>
    </p:spTree>
    <p:extLst>
      <p:ext uri="{BB962C8B-B14F-4D97-AF65-F5344CB8AC3E}">
        <p14:creationId xmlns:p14="http://schemas.microsoft.com/office/powerpoint/2010/main" val="76266565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105794" y="1122363"/>
            <a:ext cx="3562205" cy="3379835"/>
          </a:xfrm>
        </p:spPr>
        <p:txBody>
          <a:bodyPr>
            <a:normAutofit/>
          </a:bodyPr>
          <a:lstStyle/>
          <a:p>
            <a:pPr algn="l"/>
            <a:r>
              <a:rPr lang="zh-CN" altLang="zh-CN" sz="2000" b="0" dirty="0">
                <a:effectLst/>
                <a:ea typeface="微软雅黑" panose="020B0503020204020204" pitchFamily="34" charset="-122"/>
                <a:cs typeface="Times New Roman" panose="02020603050405020304" pitchFamily="18" charset="0"/>
              </a:rPr>
              <a:t>《蒙马特大街》</a:t>
            </a:r>
            <a:r>
              <a:rPr lang="zh-CN"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街道两侧尽收画面，人群流动，车水马龙，由于视角宽广，楼房林立，车马人流很小，只能凭感觉用粗笔点画出来，然而显得特别生动，加之透视准确，画中车马人流仿佛在画中移动，它描绘了现代都市的繁忙热闹场面。</a:t>
            </a:r>
            <a:endParaRPr lang="zh-CN" altLang="en-US" sz="6600" dirty="0"/>
          </a:p>
        </p:txBody>
      </p:sp>
      <p:pic>
        <p:nvPicPr>
          <p:cNvPr id="5" name="图片 4">
            <a:extLst>
              <a:ext uri="{FF2B5EF4-FFF2-40B4-BE49-F238E27FC236}">
                <a16:creationId xmlns:a16="http://schemas.microsoft.com/office/drawing/2014/main" id="{1953381F-C116-4520-8687-A9FFC0CB54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5284903" cy="4135437"/>
          </a:xfrm>
          <a:prstGeom prst="rect">
            <a:avLst/>
          </a:prstGeom>
        </p:spPr>
      </p:pic>
    </p:spTree>
    <p:extLst>
      <p:ext uri="{BB962C8B-B14F-4D97-AF65-F5344CB8AC3E}">
        <p14:creationId xmlns:p14="http://schemas.microsoft.com/office/powerpoint/2010/main" val="13359410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117918" y="1122362"/>
            <a:ext cx="2550082" cy="3289093"/>
          </a:xfrm>
        </p:spPr>
        <p:txBody>
          <a:bodyPr/>
          <a:lstStyle/>
          <a:p>
            <a:pPr>
              <a:spcAft>
                <a:spcPts val="1000"/>
              </a:spcAft>
            </a:pPr>
            <a:r>
              <a:rPr lang="zh-CN" altLang="zh-CN" sz="1800" b="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乔治</a:t>
            </a:r>
            <a:r>
              <a:rPr lang="en-US" altLang="zh-CN" sz="1800" b="0"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zh-CN" sz="1800" b="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修拉</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《大碗岛星期天的下午》</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8B0191F2-8EF5-455B-BCAD-3C4A9F5A41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498544" cy="4135437"/>
          </a:xfrm>
          <a:prstGeom prst="rect">
            <a:avLst/>
          </a:prstGeom>
        </p:spPr>
      </p:pic>
    </p:spTree>
    <p:extLst>
      <p:ext uri="{BB962C8B-B14F-4D97-AF65-F5344CB8AC3E}">
        <p14:creationId xmlns:p14="http://schemas.microsoft.com/office/powerpoint/2010/main" val="425418029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875450" y="1122362"/>
            <a:ext cx="3792550" cy="3533399"/>
          </a:xfrm>
        </p:spPr>
        <p:txBody>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西涅克，法国新印象派点彩派创始人之一</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《菲尼翁肖像》</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B976AF7E-1D8A-47DD-A12D-7CF6024E4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188513" cy="4135437"/>
          </a:xfrm>
          <a:prstGeom prst="rect">
            <a:avLst/>
          </a:prstGeom>
        </p:spPr>
      </p:pic>
    </p:spTree>
    <p:extLst>
      <p:ext uri="{BB962C8B-B14F-4D97-AF65-F5344CB8AC3E}">
        <p14:creationId xmlns:p14="http://schemas.microsoft.com/office/powerpoint/2010/main" val="1670246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E8A094E-01D8-452B-A84C-34608AF65D1C}"/>
              </a:ext>
            </a:extLst>
          </p:cNvPr>
          <p:cNvSpPr>
            <a:spLocks noGrp="1"/>
          </p:cNvSpPr>
          <p:nvPr>
            <p:ph idx="1"/>
          </p:nvPr>
        </p:nvSpPr>
        <p:spPr>
          <a:xfrm>
            <a:off x="1758999" y="1752017"/>
            <a:ext cx="4337002" cy="4424945"/>
          </a:xfrm>
        </p:spPr>
        <p:txBody>
          <a:bodyPr>
            <a:normAutofit/>
          </a:bodyPr>
          <a:lstStyle/>
          <a:p>
            <a:r>
              <a:rPr lang="zh-CN" altLang="zh-CN" sz="2400" dirty="0">
                <a:effectLst/>
                <a:ea typeface="微软雅黑" panose="020B0503020204020204" pitchFamily="34" charset="-122"/>
                <a:cs typeface="Arial" panose="020B0604020202020204" pitchFamily="34" charset="0"/>
              </a:rPr>
              <a:t>纳菲尔蒂王妃像</a:t>
            </a:r>
            <a:r>
              <a:rPr lang="zh-CN" altLang="en-US" sz="2400" dirty="0">
                <a:effectLst/>
                <a:ea typeface="微软雅黑" panose="020B0503020204020204" pitchFamily="34" charset="-122"/>
                <a:cs typeface="Arial" panose="020B0604020202020204" pitchFamily="34" charset="0"/>
              </a:rPr>
              <a:t>：</a:t>
            </a:r>
            <a:r>
              <a:rPr lang="zh-CN" altLang="zh-CN" sz="2400" dirty="0">
                <a:effectLst/>
                <a:ea typeface="微软雅黑" panose="020B0503020204020204" pitchFamily="34" charset="-122"/>
                <a:cs typeface="Arial" panose="020B0604020202020204" pitchFamily="34" charset="0"/>
              </a:rPr>
              <a:t>纳菲尔蒂是法老埃赫纳顿的王妃，传说她美丽动人，聪明非凡，是法老的得力助手。雕像着色，用铜料做眼眶，雪花石膏做眼白，黑檀木做瞳孔，上面覆盖闪亮的水晶石，这种特殊的手法使眼睛显得更加有神。</a:t>
            </a:r>
            <a:endParaRPr lang="zh-CN" altLang="en-US" sz="2400" dirty="0"/>
          </a:p>
        </p:txBody>
      </p:sp>
      <p:pic>
        <p:nvPicPr>
          <p:cNvPr id="5" name="图片 4">
            <a:extLst>
              <a:ext uri="{FF2B5EF4-FFF2-40B4-BE49-F238E27FC236}">
                <a16:creationId xmlns:a16="http://schemas.microsoft.com/office/drawing/2014/main" id="{24DC30A9-BD71-487B-B4C3-6890233B26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4741" y="353837"/>
            <a:ext cx="3898260" cy="5823126"/>
          </a:xfrm>
          <a:prstGeom prst="rect">
            <a:avLst/>
          </a:prstGeom>
        </p:spPr>
      </p:pic>
    </p:spTree>
    <p:extLst>
      <p:ext uri="{BB962C8B-B14F-4D97-AF65-F5344CB8AC3E}">
        <p14:creationId xmlns:p14="http://schemas.microsoft.com/office/powerpoint/2010/main" val="316690210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747969" y="988081"/>
            <a:ext cx="2920031" cy="4278833"/>
          </a:xfrm>
        </p:spPr>
        <p:txBody>
          <a:bodyPr>
            <a:normAutofit/>
          </a:bodyPr>
          <a:lstStyle/>
          <a:p>
            <a:pPr indent="279400" algn="l"/>
            <a:r>
              <a:rPr lang="zh-CN" altLang="zh-CN" sz="2000" dirty="0">
                <a:solidFill>
                  <a:srgbClr val="000000"/>
                </a:solidFill>
                <a:ea typeface="微软雅黑" panose="020B0503020204020204" pitchFamily="34" charset="-122"/>
                <a:cs typeface="Arial" panose="020B0604020202020204" pitchFamily="34" charset="0"/>
              </a:rPr>
              <a:t>《静物画》</a:t>
            </a:r>
            <a:r>
              <a:rPr lang="zh-CN" altLang="en-US" sz="2000" dirty="0">
                <a:solidFill>
                  <a:srgbClr val="000000"/>
                </a:solidFill>
                <a:ea typeface="微软雅黑" panose="020B0503020204020204" pitchFamily="34" charset="-122"/>
                <a:cs typeface="Arial" panose="020B0604020202020204" pitchFamily="34"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保罗·塞尚</a:t>
            </a:r>
            <a:r>
              <a:rPr lang="zh-CN" altLang="en-US"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法国著名画家，是印象派到立体主义派之间的重要画家。西方现代画家称他为“现代绘画之父”。他的作品大多是自己艺术思想的体现，表现结实几何体感，忽略物体质感和造型准确性，强调厚重沉稳的体积感以及物体之间的整体关系。</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C7C0499D-6A90-4F00-8506-77E6C9781F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7601"/>
            <a:ext cx="6223969" cy="4149313"/>
          </a:xfrm>
          <a:prstGeom prst="rect">
            <a:avLst/>
          </a:prstGeom>
        </p:spPr>
      </p:pic>
    </p:spTree>
    <p:extLst>
      <p:ext uri="{BB962C8B-B14F-4D97-AF65-F5344CB8AC3E}">
        <p14:creationId xmlns:p14="http://schemas.microsoft.com/office/powerpoint/2010/main" val="291226458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p:txBody>
          <a:bodyPr/>
          <a:lstStyle/>
          <a:p>
            <a:endParaRPr lang="zh-CN" altLang="en-US" dirty="0"/>
          </a:p>
        </p:txBody>
      </p:sp>
      <p:sp>
        <p:nvSpPr>
          <p:cNvPr id="3" name="副标题 2">
            <a:extLst>
              <a:ext uri="{FF2B5EF4-FFF2-40B4-BE49-F238E27FC236}">
                <a16:creationId xmlns:a16="http://schemas.microsoft.com/office/drawing/2014/main" id="{16DCD335-8C86-417F-81A1-D7ECFBB6380C}"/>
              </a:ext>
            </a:extLst>
          </p:cNvPr>
          <p:cNvSpPr>
            <a:spLocks noGrp="1"/>
          </p:cNvSpPr>
          <p:nvPr>
            <p:ph type="subTitle" idx="1"/>
          </p:nvPr>
        </p:nvSpPr>
        <p:spPr>
          <a:xfrm>
            <a:off x="1524000" y="4704623"/>
            <a:ext cx="9144000" cy="706740"/>
          </a:xfrm>
        </p:spPr>
        <p:txBody>
          <a:bodyPr>
            <a:normAutofit/>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保罗·高更，法国后印象派画家</a:t>
            </a:r>
            <a:r>
              <a:rPr lang="zh-CN" altLang="en-US"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《我们从哪里来？我们是谁？我们往哪里去？》</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5" name="图片 4">
            <a:extLst>
              <a:ext uri="{FF2B5EF4-FFF2-40B4-BE49-F238E27FC236}">
                <a16:creationId xmlns:a16="http://schemas.microsoft.com/office/drawing/2014/main" id="{F51CCAE8-0A05-4437-A757-0542D65697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9143192" cy="3428697"/>
          </a:xfrm>
          <a:prstGeom prst="rect">
            <a:avLst/>
          </a:prstGeom>
        </p:spPr>
      </p:pic>
    </p:spTree>
    <p:extLst>
      <p:ext uri="{BB962C8B-B14F-4D97-AF65-F5344CB8AC3E}">
        <p14:creationId xmlns:p14="http://schemas.microsoft.com/office/powerpoint/2010/main" val="174778428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79126" y="1122363"/>
            <a:ext cx="5788873" cy="3505478"/>
          </a:xfrm>
        </p:spPr>
        <p:txBody>
          <a:bodyPr/>
          <a:lstStyle/>
          <a:p>
            <a:pPr indent="279400"/>
            <a:r>
              <a:rPr lang="zh-CN" altLang="zh-CN" sz="1800" dirty="0">
                <a:ea typeface="微软雅黑" panose="020B0503020204020204" pitchFamily="34" charset="-122"/>
                <a:cs typeface="Arial" panose="020B0604020202020204" pitchFamily="34" charset="0"/>
              </a:rPr>
              <a:t>《</a:t>
            </a:r>
            <a:r>
              <a:rPr lang="en-US" altLang="zh-CN" sz="1800" dirty="0">
                <a:ea typeface="微软雅黑" panose="020B0503020204020204" pitchFamily="34" charset="-122"/>
                <a:cs typeface="Arial" panose="020B0604020202020204" pitchFamily="34" charset="0"/>
              </a:rPr>
              <a:t>15</a:t>
            </a:r>
            <a:r>
              <a:rPr lang="zh-CN" altLang="zh-CN" sz="1800" dirty="0">
                <a:ea typeface="微软雅黑" panose="020B0503020204020204" pitchFamily="34" charset="-122"/>
                <a:cs typeface="Arial" panose="020B0604020202020204" pitchFamily="34" charset="0"/>
              </a:rPr>
              <a:t>朵向日葵》</a:t>
            </a:r>
            <a:r>
              <a:rPr lang="zh-CN" altLang="en-US" sz="1800" dirty="0">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文森特·威廉·梵·高，荷兰后印象派画家。是后印象主义的先驱，并深深地影响了二十世纪艺术，尤其是野兽派与表现主义。梵</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高患有癫痫，时常发作，但神志清醒时他仍然坚持作画。</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1890</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年</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7</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月，他在精神错乱中开枪自杀，年仅</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37</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岁。</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C784B214-541D-4EB1-AA2D-5A92FD1063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236464" cy="4156834"/>
          </a:xfrm>
          <a:prstGeom prst="rect">
            <a:avLst/>
          </a:prstGeom>
        </p:spPr>
      </p:pic>
    </p:spTree>
    <p:extLst>
      <p:ext uri="{BB962C8B-B14F-4D97-AF65-F5344CB8AC3E}">
        <p14:creationId xmlns:p14="http://schemas.microsoft.com/office/powerpoint/2010/main" val="156202241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826588" y="1122363"/>
            <a:ext cx="3841411" cy="2387600"/>
          </a:xfrm>
        </p:spPr>
        <p:txBody>
          <a:bodyPr/>
          <a:lstStyle/>
          <a:p>
            <a:r>
              <a:rPr lang="zh-CN" altLang="en-US" sz="1800" dirty="0">
                <a:solidFill>
                  <a:srgbClr val="000000"/>
                </a:solidFill>
                <a:effectLst/>
                <a:ea typeface="微软雅黑" panose="020B0503020204020204" pitchFamily="34" charset="-122"/>
                <a:cs typeface="Times New Roman" panose="02020603050405020304" pitchFamily="18" charset="0"/>
              </a:rPr>
              <a:t>梵高：</a:t>
            </a:r>
            <a:r>
              <a:rPr lang="zh-CN" altLang="zh-CN" sz="1800" dirty="0">
                <a:solidFill>
                  <a:srgbClr val="000000"/>
                </a:solidFill>
                <a:effectLst/>
                <a:ea typeface="微软雅黑" panose="020B0503020204020204" pitchFamily="34" charset="-122"/>
                <a:cs typeface="Times New Roman" panose="02020603050405020304" pitchFamily="18" charset="0"/>
              </a:rPr>
              <a:t>《星月夜》</a:t>
            </a:r>
            <a:endParaRPr lang="zh-CN" altLang="en-US" dirty="0"/>
          </a:p>
        </p:txBody>
      </p:sp>
      <p:pic>
        <p:nvPicPr>
          <p:cNvPr id="5" name="图片 4">
            <a:extLst>
              <a:ext uri="{FF2B5EF4-FFF2-40B4-BE49-F238E27FC236}">
                <a16:creationId xmlns:a16="http://schemas.microsoft.com/office/drawing/2014/main" id="{BE9CC926-99B8-48DA-B694-E54A439D5B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4901"/>
            <a:ext cx="5211847" cy="4151392"/>
          </a:xfrm>
          <a:prstGeom prst="rect">
            <a:avLst/>
          </a:prstGeom>
        </p:spPr>
      </p:pic>
    </p:spTree>
    <p:extLst>
      <p:ext uri="{BB962C8B-B14F-4D97-AF65-F5344CB8AC3E}">
        <p14:creationId xmlns:p14="http://schemas.microsoft.com/office/powerpoint/2010/main" val="262261577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355614" y="1122362"/>
            <a:ext cx="6312385" cy="3540379"/>
          </a:xfrm>
        </p:spPr>
        <p:txBody>
          <a:bodyPr/>
          <a:lstStyle/>
          <a:p>
            <a:pPr indent="279400"/>
            <a:r>
              <a:rPr lang="zh-CN" altLang="zh-CN" sz="1800" dirty="0">
                <a:ea typeface="微软雅黑" panose="020B0503020204020204" pitchFamily="34" charset="-122"/>
                <a:cs typeface="Times New Roman" panose="02020603050405020304" pitchFamily="18" charset="0"/>
              </a:rPr>
              <a:t>《白日梦》</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但丁</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加百利</a:t>
            </a:r>
            <a:r>
              <a:rPr lang="en-US"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Arial" panose="020B0604020202020204" pitchFamily="34" charset="0"/>
              </a:rPr>
              <a:t>罗塞蒂，出生于英国维多利亚时期意大利裔的罗塞蒂家族。他受维多利亚风格圣人的罗斯金风格影响，是拉斐尔前派艺术向后来唯美倾向转变的领导人物，同时也是绘画史上少有的取得独特成就的画家兼诗人。</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BB027D4F-1C81-4032-BA76-1129874175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2482608" cy="4133543"/>
          </a:xfrm>
          <a:prstGeom prst="rect">
            <a:avLst/>
          </a:prstGeom>
        </p:spPr>
      </p:pic>
    </p:spTree>
    <p:extLst>
      <p:ext uri="{BB962C8B-B14F-4D97-AF65-F5344CB8AC3E}">
        <p14:creationId xmlns:p14="http://schemas.microsoft.com/office/powerpoint/2010/main" val="118850073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585960" y="1122363"/>
            <a:ext cx="6082040" cy="3784684"/>
          </a:xfrm>
        </p:spPr>
        <p:txBody>
          <a:bodyPr>
            <a:normAutofit/>
          </a:bodyPr>
          <a:lstStyle/>
          <a:p>
            <a:pPr algn="l">
              <a:spcAft>
                <a:spcPts val="1000"/>
              </a:spcAft>
            </a:pP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威廉·霍尔曼·亨特</a:t>
            </a:r>
            <a:r>
              <a:rPr lang="zh-CN" altLang="en-US"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《良心觉醒》</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良心的觉醒》似乎充满了谜团，看得人一头雾水、不知其解。表面上看，这幅画似乎描绘的是一对夫妻或情侣之间的争吵，二人身处一间装饰富丽的维多利亚式房间，直起身凝望窗外的女子和疑惑不解的男子共同构成一对奇特的人物组合。</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A911B4C1-E753-4E27-B27E-F8E85A7CE4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3006119" cy="4155925"/>
          </a:xfrm>
          <a:prstGeom prst="rect">
            <a:avLst/>
          </a:prstGeom>
        </p:spPr>
      </p:pic>
    </p:spTree>
    <p:extLst>
      <p:ext uri="{BB962C8B-B14F-4D97-AF65-F5344CB8AC3E}">
        <p14:creationId xmlns:p14="http://schemas.microsoft.com/office/powerpoint/2010/main" val="428340060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362594" y="1122363"/>
            <a:ext cx="6305405" cy="3693942"/>
          </a:xfrm>
        </p:spPr>
        <p:txBody>
          <a:bodyPr>
            <a:normAutofit/>
          </a:bodyPr>
          <a:lstStyle/>
          <a:p>
            <a:pPr algn="l">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约翰·埃弗里特·米莱斯</a:t>
            </a:r>
            <a:r>
              <a:rPr lang="zh-CN" altLang="en-US"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1800" b="0" dirty="0">
                <a:effectLst/>
                <a:latin typeface="Tahoma" panose="020B0604030504040204" pitchFamily="34" charset="0"/>
                <a:ea typeface="微软雅黑" panose="020B0503020204020204" pitchFamily="34" charset="-122"/>
                <a:cs typeface="Times New Roman" panose="02020603050405020304" pitchFamily="18" charset="0"/>
              </a:rPr>
              <a:t>《盲女》是米莱斯最著名的代表作，画的上面是一幕雨过天晴的自然景色，景物比较开阔，色彩舒人心脾。</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在前景上画了两个相依为命的穷女孩。其中一个是盲女，另一个更小的女孩紧紧依偎在盲女怀里，一边抬头在观看天上的彩虹，一边在给盲女讲解她所无法领受到的大自然的美丽。</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1CD01FB8-121A-4ED3-8B0E-89AFB96B48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138" y="1122362"/>
            <a:ext cx="2719933" cy="4109649"/>
          </a:xfrm>
          <a:prstGeom prst="rect">
            <a:avLst/>
          </a:prstGeom>
        </p:spPr>
      </p:pic>
    </p:spTree>
    <p:extLst>
      <p:ext uri="{BB962C8B-B14F-4D97-AF65-F5344CB8AC3E}">
        <p14:creationId xmlns:p14="http://schemas.microsoft.com/office/powerpoint/2010/main" val="345590058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992A8-019E-4A04-857B-A0C375801F15}"/>
              </a:ext>
            </a:extLst>
          </p:cNvPr>
          <p:cNvSpPr>
            <a:spLocks noGrp="1"/>
          </p:cNvSpPr>
          <p:nvPr>
            <p:ph type="ctrTitle"/>
          </p:nvPr>
        </p:nvSpPr>
        <p:spPr>
          <a:xfrm>
            <a:off x="1524000" y="1122362"/>
            <a:ext cx="9144000" cy="3289093"/>
          </a:xfrm>
        </p:spPr>
        <p:txBody>
          <a:bodyPr/>
          <a:lstStyle/>
          <a:p>
            <a:r>
              <a:rPr lang="zh-CN" altLang="zh-CN" sz="4000" dirty="0">
                <a:effectLst/>
                <a:latin typeface="+mj-ea"/>
                <a:cs typeface="Times New Roman" panose="02020603050405020304" pitchFamily="18" charset="0"/>
              </a:rPr>
              <a:t>第</a:t>
            </a:r>
            <a:r>
              <a:rPr lang="zh-CN" altLang="en-US" sz="4000" dirty="0">
                <a:effectLst/>
                <a:latin typeface="+mj-ea"/>
                <a:cs typeface="Times New Roman" panose="02020603050405020304" pitchFamily="18" charset="0"/>
              </a:rPr>
              <a:t>八</a:t>
            </a:r>
            <a:r>
              <a:rPr lang="zh-CN" altLang="zh-CN" sz="4000" dirty="0">
                <a:effectLst/>
                <a:latin typeface="+mj-ea"/>
                <a:cs typeface="Times New Roman" panose="02020603050405020304" pitchFamily="18" charset="0"/>
              </a:rPr>
              <a:t>章</a:t>
            </a:r>
            <a:r>
              <a:rPr lang="en-US" altLang="zh-CN" sz="4000" dirty="0">
                <a:effectLst/>
                <a:latin typeface="+mj-ea"/>
                <a:cs typeface="Times New Roman" panose="02020603050405020304" pitchFamily="18" charset="0"/>
              </a:rPr>
              <a:t>    20</a:t>
            </a:r>
            <a:r>
              <a:rPr lang="zh-CN" altLang="zh-CN" sz="4000" dirty="0">
                <a:effectLst/>
                <a:latin typeface="+mj-ea"/>
                <a:cs typeface="Times New Roman" panose="02020603050405020304" pitchFamily="18" charset="0"/>
              </a:rPr>
              <a:t>世纪美术（</a:t>
            </a:r>
            <a:r>
              <a:rPr lang="zh-CN" altLang="en-US" sz="4000" dirty="0">
                <a:effectLst/>
                <a:latin typeface="+mj-ea"/>
                <a:cs typeface="Times New Roman" panose="02020603050405020304" pitchFamily="18" charset="0"/>
              </a:rPr>
              <a:t>上</a:t>
            </a:r>
            <a:r>
              <a:rPr lang="zh-CN" altLang="zh-CN" sz="4000" dirty="0">
                <a:effectLst/>
                <a:latin typeface="+mj-ea"/>
                <a:cs typeface="Times New Roman" panose="02020603050405020304" pitchFamily="18" charset="0"/>
              </a:rPr>
              <a:t>）</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spTree>
    <p:extLst>
      <p:ext uri="{BB962C8B-B14F-4D97-AF65-F5344CB8AC3E}">
        <p14:creationId xmlns:p14="http://schemas.microsoft.com/office/powerpoint/2010/main" val="243954685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6782702" y="1122362"/>
            <a:ext cx="3885297" cy="4831708"/>
          </a:xfrm>
        </p:spPr>
        <p:txBody>
          <a:bodyPr>
            <a:normAutofit fontScale="90000"/>
          </a:bodyPr>
          <a:lstStyle/>
          <a:p>
            <a:pPr algn="l">
              <a:spcAft>
                <a:spcPts val="1000"/>
              </a:spcAft>
            </a:pPr>
            <a:r>
              <a:rPr lang="en-US" altLang="zh-CN" sz="24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      </a:t>
            </a:r>
            <a:r>
              <a:rPr lang="zh-CN" altLang="zh-CN" sz="24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《希望》</a:t>
            </a:r>
            <a:r>
              <a:rPr lang="zh-CN" altLang="en-US" sz="24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24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皮埃尔·皮维·德·夏凡纳</a:t>
            </a:r>
            <a:r>
              <a:rPr lang="zh-CN" altLang="zh-CN" sz="24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，是象征主义绘画创始人之一。其作品的题目往往只是构思中的一个楔子或者引言，画中真正的涵义，则主要来自观者心理上的作用。</a:t>
            </a:r>
            <a:br>
              <a:rPr lang="zh-CN" altLang="zh-CN" sz="24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24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4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4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画家以少女的形象象征法兰西祖国，她满怀希望地憧憬着未来，并坚信一切痛苦和哀伤都会过去，阴云去后必将是充满美好的阳光。</a:t>
            </a:r>
            <a:br>
              <a:rPr lang="zh-CN" altLang="zh-CN" sz="24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7200" dirty="0"/>
          </a:p>
        </p:txBody>
      </p:sp>
      <p:pic>
        <p:nvPicPr>
          <p:cNvPr id="5" name="图片 4">
            <a:extLst>
              <a:ext uri="{FF2B5EF4-FFF2-40B4-BE49-F238E27FC236}">
                <a16:creationId xmlns:a16="http://schemas.microsoft.com/office/drawing/2014/main" id="{BCF599C6-E3DE-4875-AC49-3C74E1A11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0138"/>
            <a:ext cx="5258703" cy="4157662"/>
          </a:xfrm>
          <a:prstGeom prst="rect">
            <a:avLst/>
          </a:prstGeom>
        </p:spPr>
      </p:pic>
    </p:spTree>
    <p:extLst>
      <p:ext uri="{BB962C8B-B14F-4D97-AF65-F5344CB8AC3E}">
        <p14:creationId xmlns:p14="http://schemas.microsoft.com/office/powerpoint/2010/main" val="216696496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802274" y="1122363"/>
            <a:ext cx="5865726" cy="3142510"/>
          </a:xfrm>
        </p:spPr>
        <p:txBody>
          <a:bodyPr/>
          <a:lstStyle/>
          <a:p>
            <a:pPr indent="279400"/>
            <a:r>
              <a:rPr lang="en-US" altLang="zh-CN" sz="1800" dirty="0">
                <a:solidFill>
                  <a:srgbClr val="000000"/>
                </a:solidFill>
                <a:ea typeface="微软雅黑" panose="020B0503020204020204" pitchFamily="34" charset="-122"/>
                <a:cs typeface="Times New Roman" panose="02020603050405020304" pitchFamily="18" charset="0"/>
              </a:rPr>
              <a:t>  </a:t>
            </a:r>
            <a:r>
              <a:rPr lang="zh-CN" altLang="zh-CN" sz="1800" dirty="0">
                <a:solidFill>
                  <a:srgbClr val="000000"/>
                </a:solidFill>
                <a:ea typeface="微软雅黑" panose="020B0503020204020204" pitchFamily="34" charset="-122"/>
                <a:cs typeface="Times New Roman" panose="02020603050405020304" pitchFamily="18" charset="0"/>
              </a:rPr>
              <a:t>《独眼巨人》</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奥迪隆·雷东，法国象征派画家、石版和铜版画家。其版画创作表现鬼怪幽灵，表现幻想甚至死亡的主题，是超现实主义与达达主义运动的先驱。</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4309C32B-C859-4ABC-A999-B8236ED478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278274" cy="4135437"/>
          </a:xfrm>
          <a:prstGeom prst="rect">
            <a:avLst/>
          </a:prstGeom>
        </p:spPr>
      </p:pic>
    </p:spTree>
    <p:extLst>
      <p:ext uri="{BB962C8B-B14F-4D97-AF65-F5344CB8AC3E}">
        <p14:creationId xmlns:p14="http://schemas.microsoft.com/office/powerpoint/2010/main" val="3283284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091834" y="1122362"/>
            <a:ext cx="3576165" cy="3826565"/>
          </a:xfrm>
        </p:spPr>
        <p:txBody>
          <a:bodyPr/>
          <a:lstStyle/>
          <a:p>
            <a:r>
              <a:rPr lang="zh-CN" altLang="zh-CN" sz="2400" dirty="0">
                <a:solidFill>
                  <a:srgbClr val="000000"/>
                </a:solidFill>
                <a:effectLst/>
                <a:ea typeface="微软雅黑" panose="020B0503020204020204" pitchFamily="34" charset="-122"/>
                <a:cs typeface="Times New Roman" panose="02020603050405020304" pitchFamily="18" charset="0"/>
              </a:rPr>
              <a:t>守护神阿努比斯在为法老安葬前做法事</a:t>
            </a:r>
            <a:r>
              <a:rPr lang="zh-CN" altLang="en-US" sz="2400" dirty="0">
                <a:solidFill>
                  <a:srgbClr val="000000"/>
                </a:solidFill>
                <a:effectLst/>
                <a:ea typeface="微软雅黑" panose="020B0503020204020204" pitchFamily="34" charset="-122"/>
                <a:cs typeface="Times New Roman" panose="02020603050405020304" pitchFamily="18" charset="0"/>
              </a:rPr>
              <a:t>：</a:t>
            </a:r>
            <a:r>
              <a:rPr lang="zh-CN" altLang="zh-CN" sz="2400" dirty="0">
                <a:solidFill>
                  <a:srgbClr val="000000"/>
                </a:solidFill>
                <a:effectLst/>
                <a:ea typeface="微软雅黑" panose="020B0503020204020204" pitchFamily="34" charset="-122"/>
                <a:cs typeface="Times New Roman" panose="02020603050405020304" pitchFamily="18" charset="0"/>
              </a:rPr>
              <a:t>艺术作品中阿努比斯被描绘为一位长著胡狼头的男性，竖着耳朵，手执一根神杖。壁画中的神秘文字符号是死者的“亡灵书”，写满了法老生前的功德</a:t>
            </a:r>
            <a:r>
              <a:rPr lang="zh-CN" altLang="zh-CN"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FEDA2C98-795E-4EC4-82E3-D08D61BDD7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8569"/>
            <a:ext cx="5518974" cy="4139231"/>
          </a:xfrm>
          <a:prstGeom prst="rect">
            <a:avLst/>
          </a:prstGeom>
        </p:spPr>
      </p:pic>
    </p:spTree>
    <p:extLst>
      <p:ext uri="{BB962C8B-B14F-4D97-AF65-F5344CB8AC3E}">
        <p14:creationId xmlns:p14="http://schemas.microsoft.com/office/powerpoint/2010/main" val="282699372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926150" y="1122362"/>
            <a:ext cx="4741850" cy="3261173"/>
          </a:xfrm>
        </p:spPr>
        <p:txBody>
          <a:bodyPr>
            <a:noAutofit/>
          </a:bodyPr>
          <a:lstStyle/>
          <a:p>
            <a:pPr algn="l"/>
            <a:r>
              <a:rPr lang="en-US" altLang="zh-CN" sz="20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       </a:t>
            </a:r>
            <a:r>
              <a:rPr lang="zh-CN" altLang="zh-CN" sz="20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古斯塔夫</a:t>
            </a:r>
            <a:r>
              <a:rPr lang="en-US" altLang="zh-CN" sz="2000" dirty="0">
                <a:solidFill>
                  <a:srgbClr val="000000"/>
                </a:solidFill>
                <a:effectLst/>
                <a:latin typeface="Arial" panose="020B0604020202020204" pitchFamily="34" charset="0"/>
                <a:ea typeface="微软雅黑" panose="020B0503020204020204" pitchFamily="34" charset="-122"/>
                <a:cs typeface="宋体" panose="02010600030101010101" pitchFamily="2" charset="-122"/>
              </a:rPr>
              <a:t>·</a:t>
            </a:r>
            <a:r>
              <a:rPr lang="zh-CN" altLang="zh-CN" sz="20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克里姆特，是奥地利维也纳分离派的领袖人物。他强调个人的审美趣味、情绪的表现和想象的创造，他的作品中既有象征主义绘画内容上的哲理性，同时又具有东方的装饰趣味。</a:t>
            </a:r>
            <a:br>
              <a:rPr lang="en-US" altLang="zh-CN" sz="20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br>
            <a:r>
              <a:rPr lang="en-US" altLang="zh-CN" sz="20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      </a:t>
            </a:r>
            <a:r>
              <a:rPr lang="zh-CN" altLang="zh-CN" sz="2000" dirty="0">
                <a:effectLst/>
                <a:ea typeface="微软雅黑" panose="020B0503020204020204" pitchFamily="34" charset="-122"/>
                <a:cs typeface="Times New Roman" panose="02020603050405020304" pitchFamily="18" charset="0"/>
              </a:rPr>
              <a:t>《吻》是一幅抽象主题的寓意画，他要表现的不是某个具体的人的爱，而是人类的普遍的共性之一：对异性的爱。</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8CCD6DF3-768A-4ABE-96FF-DFD260014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90613"/>
            <a:ext cx="4297447" cy="4182190"/>
          </a:xfrm>
          <a:prstGeom prst="rect">
            <a:avLst/>
          </a:prstGeom>
        </p:spPr>
      </p:pic>
    </p:spTree>
    <p:extLst>
      <p:ext uri="{BB962C8B-B14F-4D97-AF65-F5344CB8AC3E}">
        <p14:creationId xmlns:p14="http://schemas.microsoft.com/office/powerpoint/2010/main" val="420684634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688824" y="1122363"/>
            <a:ext cx="4979176" cy="2387600"/>
          </a:xfrm>
        </p:spPr>
        <p:txBody>
          <a:bodyPr/>
          <a:lstStyle/>
          <a:p>
            <a:r>
              <a:rPr lang="zh-CN" altLang="zh-CN" sz="18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古斯塔夫</a:t>
            </a:r>
            <a:r>
              <a:rPr lang="en-US" altLang="zh-CN" sz="1800" dirty="0">
                <a:solidFill>
                  <a:srgbClr val="000000"/>
                </a:solidFill>
                <a:effectLst/>
                <a:latin typeface="Arial" panose="020B0604020202020204" pitchFamily="34" charset="0"/>
                <a:ea typeface="微软雅黑" panose="020B0503020204020204" pitchFamily="34" charset="-122"/>
                <a:cs typeface="宋体" panose="02010600030101010101" pitchFamily="2" charset="-122"/>
              </a:rPr>
              <a:t>·</a:t>
            </a:r>
            <a:r>
              <a:rPr lang="zh-CN" altLang="zh-CN" sz="18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克里姆特</a:t>
            </a:r>
            <a:r>
              <a:rPr lang="zh-CN" altLang="en-US" sz="180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a:t>
            </a:r>
            <a:r>
              <a:rPr lang="zh-CN" altLang="zh-CN" sz="1800" dirty="0">
                <a:effectLst/>
                <a:ea typeface="微软雅黑" panose="020B0503020204020204" pitchFamily="34" charset="-122"/>
                <a:cs typeface="Times New Roman" panose="02020603050405020304" pitchFamily="18" charset="0"/>
              </a:rPr>
              <a:t>《女性的三个阶段》：此画使用象征手法描绘了三位不同年龄阶段的女性——幼年、青年和老年，表现了女人一生的轨迹及画家对命运不可逆转的惆怅。</a:t>
            </a:r>
            <a:endParaRPr lang="zh-CN" altLang="en-US" dirty="0"/>
          </a:p>
        </p:txBody>
      </p:sp>
      <p:pic>
        <p:nvPicPr>
          <p:cNvPr id="5" name="图片 4">
            <a:extLst>
              <a:ext uri="{FF2B5EF4-FFF2-40B4-BE49-F238E27FC236}">
                <a16:creationId xmlns:a16="http://schemas.microsoft.com/office/drawing/2014/main" id="{F4F0ECB6-7257-4A93-B249-352F4B6C95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4088043" cy="4160807"/>
          </a:xfrm>
          <a:prstGeom prst="rect">
            <a:avLst/>
          </a:prstGeom>
        </p:spPr>
      </p:pic>
    </p:spTree>
    <p:extLst>
      <p:ext uri="{BB962C8B-B14F-4D97-AF65-F5344CB8AC3E}">
        <p14:creationId xmlns:p14="http://schemas.microsoft.com/office/powerpoint/2010/main" val="69245396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151352" y="1122362"/>
            <a:ext cx="5516647" cy="2981967"/>
          </a:xfrm>
        </p:spPr>
        <p:txBody>
          <a:bodyPr>
            <a:normAutofit/>
          </a:bodyPr>
          <a:lstStyle/>
          <a:p>
            <a:pPr algn="l"/>
            <a:r>
              <a:rPr lang="en-US" altLang="zh-CN" sz="2000" kern="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kern="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皮耶·勃纳尔，</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法国</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世纪末</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20</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世纪初纳比派的著名画家，深受高更和日本浮世绘的影响，又继承印象派丰富色彩与活泼的实践精神，进一步结合了象征主义对文化记忆与情感的基本主张。</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ea typeface="微软雅黑" panose="020B0503020204020204" pitchFamily="34" charset="-122"/>
                <a:cs typeface="Arial" panose="020B0604020202020204" pitchFamily="34" charset="0"/>
              </a:rPr>
              <a:t>画家勃纳尔</a:t>
            </a:r>
            <a:r>
              <a:rPr lang="en-US" altLang="zh-CN" sz="2000" dirty="0">
                <a:solidFill>
                  <a:srgbClr val="000000"/>
                </a:solidFill>
                <a:effectLst/>
                <a:ea typeface="微软雅黑" panose="020B0503020204020204" pitchFamily="34" charset="-122"/>
                <a:cs typeface="Arial" panose="020B0604020202020204" pitchFamily="34" charset="0"/>
              </a:rPr>
              <a:t>40</a:t>
            </a:r>
            <a:r>
              <a:rPr lang="zh-CN" altLang="zh-CN" sz="2000" dirty="0">
                <a:solidFill>
                  <a:srgbClr val="000000"/>
                </a:solidFill>
                <a:effectLst/>
                <a:ea typeface="微软雅黑" panose="020B0503020204020204" pitchFamily="34" charset="-122"/>
                <a:cs typeface="Arial" panose="020B0604020202020204" pitchFamily="34" charset="0"/>
              </a:rPr>
              <a:t>岁时创作了这幅以妻子玛尔泰为模特儿的优秀作品《逆光下的裸女》</a:t>
            </a:r>
            <a:endParaRPr lang="zh-CN" altLang="en-US" sz="6600" dirty="0"/>
          </a:p>
        </p:txBody>
      </p:sp>
      <p:pic>
        <p:nvPicPr>
          <p:cNvPr id="5" name="图片 4">
            <a:extLst>
              <a:ext uri="{FF2B5EF4-FFF2-40B4-BE49-F238E27FC236}">
                <a16:creationId xmlns:a16="http://schemas.microsoft.com/office/drawing/2014/main" id="{C819EECF-53A1-42AB-897D-BC4D6494C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550571" cy="4138789"/>
          </a:xfrm>
          <a:prstGeom prst="rect">
            <a:avLst/>
          </a:prstGeom>
        </p:spPr>
      </p:pic>
    </p:spTree>
    <p:extLst>
      <p:ext uri="{BB962C8B-B14F-4D97-AF65-F5344CB8AC3E}">
        <p14:creationId xmlns:p14="http://schemas.microsoft.com/office/powerpoint/2010/main" val="214689172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175597" y="1791433"/>
            <a:ext cx="3492403" cy="3275133"/>
          </a:xfrm>
        </p:spPr>
        <p:txBody>
          <a:bodyPr>
            <a:normAutofit/>
          </a:bodyPr>
          <a:lstStyle/>
          <a:p>
            <a:pPr indent="279400" algn="l"/>
            <a:r>
              <a:rPr lang="zh-CN" altLang="zh-CN" sz="2000" dirty="0">
                <a:solidFill>
                  <a:srgbClr val="000000"/>
                </a:solidFill>
                <a:ea typeface="微软雅黑" panose="020B0503020204020204" pitchFamily="34" charset="-122"/>
                <a:cs typeface="Times New Roman" panose="02020603050405020304" pitchFamily="18" charset="0"/>
              </a:rPr>
              <a:t>《文提米利亚</a:t>
            </a:r>
            <a:r>
              <a:rPr lang="zh-CN" altLang="zh-CN" sz="2000" dirty="0">
                <a:ea typeface="微软雅黑" panose="020B0503020204020204" pitchFamily="34" charset="-122"/>
                <a:cs typeface="Times New Roman" panose="02020603050405020304" pitchFamily="18" charset="0"/>
              </a:rPr>
              <a:t>广场</a:t>
            </a:r>
            <a:r>
              <a:rPr lang="zh-CN" altLang="zh-CN" sz="2000" dirty="0">
                <a:solidFill>
                  <a:srgbClr val="000000"/>
                </a:solidFill>
                <a:ea typeface="微软雅黑" panose="020B0503020204020204" pitchFamily="34" charset="-122"/>
                <a:cs typeface="Times New Roman" panose="02020603050405020304" pitchFamily="18" charset="0"/>
              </a:rPr>
              <a:t>》</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爱德华·让·维亚尔，法国画家和图形艺术家，纳比派代表画家。维亚尔从美和装饰的立场出发对自然界进行再一次定义，追求有表现力的色彩和富于节奏动感的形体关系。</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70BBB68E-EEA1-4F5A-925C-C5234EA98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588776" cy="4178339"/>
          </a:xfrm>
          <a:prstGeom prst="rect">
            <a:avLst/>
          </a:prstGeom>
        </p:spPr>
      </p:pic>
    </p:spTree>
    <p:extLst>
      <p:ext uri="{BB962C8B-B14F-4D97-AF65-F5344CB8AC3E}">
        <p14:creationId xmlns:p14="http://schemas.microsoft.com/office/powerpoint/2010/main" val="82388824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6498522" y="1122362"/>
            <a:ext cx="4169478" cy="2528257"/>
          </a:xfrm>
        </p:spPr>
        <p:txBody>
          <a:bodyPr/>
          <a:lstStyle/>
          <a:p>
            <a:pPr algn="l"/>
            <a:r>
              <a:rPr lang="zh-CN" altLang="zh-CN" sz="1800" dirty="0">
                <a:effectLst/>
                <a:ea typeface="微软雅黑" panose="020B0503020204020204" pitchFamily="34" charset="-122"/>
                <a:cs typeface="Times New Roman" panose="02020603050405020304" pitchFamily="18" charset="0"/>
              </a:rPr>
              <a:t>《花裙子》</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维亚尔将平面的形式与分层的图案结合，</a:t>
            </a:r>
            <a:r>
              <a:rPr lang="zh-CN" altLang="zh-CN" sz="2000" dirty="0">
                <a:effectLst/>
                <a:ea typeface="微软雅黑" panose="020B0503020204020204" pitchFamily="34" charset="-122"/>
                <a:cs typeface="Times New Roman" panose="02020603050405020304" pitchFamily="18" charset="0"/>
              </a:rPr>
              <a:t>三维空间</a:t>
            </a:r>
            <a:r>
              <a:rPr lang="zh-CN" altLang="zh-CN" sz="1800" dirty="0">
                <a:effectLst/>
                <a:ea typeface="微软雅黑" panose="020B0503020204020204" pitchFamily="34" charset="-122"/>
                <a:cs typeface="Times New Roman" panose="02020603050405020304" pitchFamily="18" charset="0"/>
              </a:rPr>
              <a:t>效果变的复杂。</a:t>
            </a:r>
            <a:endParaRPr lang="zh-CN" altLang="en-US" dirty="0"/>
          </a:p>
        </p:txBody>
      </p:sp>
      <p:pic>
        <p:nvPicPr>
          <p:cNvPr id="5" name="图片 4">
            <a:extLst>
              <a:ext uri="{FF2B5EF4-FFF2-40B4-BE49-F238E27FC236}">
                <a16:creationId xmlns:a16="http://schemas.microsoft.com/office/drawing/2014/main" id="{89708E78-BBB4-437C-A5EE-30F272777A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794709" cy="4135437"/>
          </a:xfrm>
          <a:prstGeom prst="rect">
            <a:avLst/>
          </a:prstGeom>
        </p:spPr>
      </p:pic>
    </p:spTree>
    <p:extLst>
      <p:ext uri="{BB962C8B-B14F-4D97-AF65-F5344CB8AC3E}">
        <p14:creationId xmlns:p14="http://schemas.microsoft.com/office/powerpoint/2010/main" val="182328754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786632" y="1161822"/>
            <a:ext cx="2881367" cy="4095978"/>
          </a:xfrm>
        </p:spPr>
        <p:txBody>
          <a:bodyPr>
            <a:noAutofit/>
          </a:bodyPr>
          <a:lstStyle/>
          <a:p>
            <a:pPr indent="279400" algn="l"/>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亨利·马蒂斯，法国著名画家，野兽派的创始人和主要代表人物。他以使用鲜明、大胆的色彩而著名。</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ea typeface="微软雅黑" panose="020B0503020204020204" pitchFamily="34" charset="-122"/>
                <a:cs typeface="Times New Roman" panose="02020603050405020304" pitchFamily="18" charset="0"/>
              </a:rPr>
              <a:t>《舞蹈》是马蒂斯艺术成熟期的作品。画面描绘了五个携手绕圈疯狂舞蹈的女性人体，画面朴实而具有幻想深度，没有具体的情节，也没有令人眼花缭乱的背景和烦恼沮丧的内容，只是一种欢快、和谐、轻松，洋溢着无尽力量的狂舞场面。</a:t>
            </a:r>
            <a:endParaRPr lang="zh-CN" altLang="en-US" sz="1800" dirty="0"/>
          </a:p>
        </p:txBody>
      </p:sp>
      <p:pic>
        <p:nvPicPr>
          <p:cNvPr id="5" name="图片 4">
            <a:extLst>
              <a:ext uri="{FF2B5EF4-FFF2-40B4-BE49-F238E27FC236}">
                <a16:creationId xmlns:a16="http://schemas.microsoft.com/office/drawing/2014/main" id="{01CE0787-E10B-4759-9735-9FAB397C5D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9205"/>
            <a:ext cx="6189615" cy="4148595"/>
          </a:xfrm>
          <a:prstGeom prst="rect">
            <a:avLst/>
          </a:prstGeom>
        </p:spPr>
      </p:pic>
    </p:spTree>
    <p:extLst>
      <p:ext uri="{BB962C8B-B14F-4D97-AF65-F5344CB8AC3E}">
        <p14:creationId xmlns:p14="http://schemas.microsoft.com/office/powerpoint/2010/main" val="44388255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332836" y="1122363"/>
            <a:ext cx="5335163" cy="2387600"/>
          </a:xfrm>
        </p:spPr>
        <p:txBody>
          <a:bodyPr/>
          <a:lstStyle/>
          <a:p>
            <a:r>
              <a:rPr lang="zh-CN" altLang="zh-CN" sz="1800" dirty="0">
                <a:solidFill>
                  <a:srgbClr val="000000"/>
                </a:solidFill>
                <a:ea typeface="微软雅黑" panose="020B0503020204020204" pitchFamily="34" charset="-122"/>
                <a:cs typeface="Times New Roman" panose="02020603050405020304" pitchFamily="18" charset="0"/>
              </a:rPr>
              <a:t>鲁奥</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a typeface="微软雅黑" panose="020B0503020204020204" pitchFamily="34" charset="-122"/>
                <a:cs typeface="Times New Roman" panose="02020603050405020304" pitchFamily="18" charset="0"/>
              </a:rPr>
              <a:t>《老国王》</a:t>
            </a:r>
            <a:endParaRPr lang="zh-CN" altLang="en-US" dirty="0"/>
          </a:p>
        </p:txBody>
      </p:sp>
      <p:pic>
        <p:nvPicPr>
          <p:cNvPr id="5" name="图片 4">
            <a:extLst>
              <a:ext uri="{FF2B5EF4-FFF2-40B4-BE49-F238E27FC236}">
                <a16:creationId xmlns:a16="http://schemas.microsoft.com/office/drawing/2014/main" id="{D11692AA-D4E4-46AB-947B-65C768E9A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3103" y="1122363"/>
            <a:ext cx="2943298" cy="4146398"/>
          </a:xfrm>
          <a:prstGeom prst="rect">
            <a:avLst/>
          </a:prstGeom>
        </p:spPr>
      </p:pic>
    </p:spTree>
    <p:extLst>
      <p:ext uri="{BB962C8B-B14F-4D97-AF65-F5344CB8AC3E}">
        <p14:creationId xmlns:p14="http://schemas.microsoft.com/office/powerpoint/2010/main" val="159822961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900066" y="1122362"/>
            <a:ext cx="5767933" cy="3268153"/>
          </a:xfrm>
        </p:spPr>
        <p:txBody>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布拉克</a:t>
            </a:r>
            <a:r>
              <a:rPr lang="zh-CN" altLang="en-US"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《埃斯塔克的房子》</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3E67F908-B825-42B4-BFF6-1C1836A6F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519" y="1122362"/>
            <a:ext cx="3208544" cy="4144371"/>
          </a:xfrm>
          <a:prstGeom prst="rect">
            <a:avLst/>
          </a:prstGeom>
        </p:spPr>
      </p:pic>
    </p:spTree>
    <p:extLst>
      <p:ext uri="{BB962C8B-B14F-4D97-AF65-F5344CB8AC3E}">
        <p14:creationId xmlns:p14="http://schemas.microsoft.com/office/powerpoint/2010/main" val="93016626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886106" y="1122363"/>
            <a:ext cx="5781893" cy="3589240"/>
          </a:xfrm>
        </p:spPr>
        <p:txBody>
          <a:bodyPr>
            <a:normAutofit/>
          </a:bodyPr>
          <a:lstStyle/>
          <a:p>
            <a:pPr indent="279400" algn="l"/>
            <a:r>
              <a:rPr lang="en-US" altLang="zh-CN" sz="2000" dirty="0">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巴勃罗·毕加索，西班牙画家、雕塑家，法国共产党党员。是现代艺术的创始人，西方现代派绘画的主要代表，</a:t>
            </a:r>
            <a:r>
              <a:rPr lang="en-US" altLang="zh-CN" sz="2000" dirty="0">
                <a:effectLst/>
                <a:latin typeface="宋体" panose="02010600030101010101" pitchFamily="2" charset="-122"/>
                <a:ea typeface="微软雅黑" panose="020B0503020204020204" pitchFamily="34" charset="-122"/>
                <a:cs typeface="宋体" panose="02010600030101010101" pitchFamily="2" charset="-122"/>
              </a:rPr>
              <a:t>20</a:t>
            </a:r>
            <a:r>
              <a:rPr lang="zh-CN" altLang="zh-CN" sz="2000" dirty="0">
                <a:effectLst/>
                <a:latin typeface="宋体" panose="02010600030101010101" pitchFamily="2" charset="-122"/>
                <a:ea typeface="微软雅黑" panose="020B0503020204020204" pitchFamily="34" charset="-122"/>
                <a:cs typeface="宋体" panose="02010600030101010101" pitchFamily="2" charset="-122"/>
              </a:rPr>
              <a:t>世纪最伟大的艺术天才。</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effectLst/>
                <a:ea typeface="微软雅黑" panose="020B0503020204020204" pitchFamily="34" charset="-122"/>
                <a:cs typeface="宋体" panose="02010600030101010101" pitchFamily="2" charset="-122"/>
              </a:rPr>
              <a:t>《</a:t>
            </a:r>
            <a:r>
              <a:rPr lang="zh-CN" altLang="zh-CN" sz="2000" dirty="0">
                <a:effectLst/>
                <a:ea typeface="微软雅黑" panose="020B0503020204020204" pitchFamily="34" charset="-122"/>
                <a:cs typeface="Times New Roman" panose="02020603050405020304" pitchFamily="18" charset="0"/>
              </a:rPr>
              <a:t>梦》这幅画作于</a:t>
            </a:r>
            <a:r>
              <a:rPr lang="en-US" altLang="zh-CN" sz="2000" dirty="0">
                <a:effectLst/>
                <a:ea typeface="微软雅黑" panose="020B0503020204020204" pitchFamily="34" charset="-122"/>
                <a:cs typeface="Times New Roman" panose="02020603050405020304" pitchFamily="18" charset="0"/>
              </a:rPr>
              <a:t>1932</a:t>
            </a:r>
            <a:r>
              <a:rPr lang="zh-CN" altLang="zh-CN" sz="2000" dirty="0">
                <a:effectLst/>
                <a:ea typeface="微软雅黑" panose="020B0503020204020204" pitchFamily="34" charset="-122"/>
                <a:cs typeface="Times New Roman" panose="02020603050405020304" pitchFamily="18" charset="0"/>
              </a:rPr>
              <a:t>年</a:t>
            </a:r>
            <a:r>
              <a:rPr lang="en-US" altLang="zh-CN"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可以说是毕加索对精神与肉体的爱的最完美的体现，只用线条轮廓勾画女人体，并置于一块红色背景前。女人肢体没有作更大分解，稍稍做了夸张划分，色彩也极其单纯。这幅画是毕加索以立体派描绘女人形象和新古典派风格相结合的产物，是形象极端自由线条和色彩自由组合的杰作。</a:t>
            </a:r>
            <a:r>
              <a:rPr lang="en-US" altLang="zh-CN" sz="2000" dirty="0">
                <a:effectLst/>
                <a:ea typeface="微软雅黑" panose="020B0503020204020204" pitchFamily="34" charset="-122"/>
                <a:cs typeface="Times New Roman" panose="02020603050405020304" pitchFamily="18" charset="0"/>
              </a:rPr>
              <a:t>   </a:t>
            </a:r>
            <a:endParaRPr lang="zh-CN" altLang="en-US" sz="6600" dirty="0"/>
          </a:p>
        </p:txBody>
      </p:sp>
      <p:pic>
        <p:nvPicPr>
          <p:cNvPr id="5" name="图片 4">
            <a:extLst>
              <a:ext uri="{FF2B5EF4-FFF2-40B4-BE49-F238E27FC236}">
                <a16:creationId xmlns:a16="http://schemas.microsoft.com/office/drawing/2014/main" id="{7AC3D09D-FAF8-4D82-ACE8-A019A6366B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347" y="1122362"/>
            <a:ext cx="3093386" cy="4135437"/>
          </a:xfrm>
          <a:prstGeom prst="rect">
            <a:avLst/>
          </a:prstGeom>
        </p:spPr>
      </p:pic>
    </p:spTree>
    <p:extLst>
      <p:ext uri="{BB962C8B-B14F-4D97-AF65-F5344CB8AC3E}">
        <p14:creationId xmlns:p14="http://schemas.microsoft.com/office/powerpoint/2010/main" val="415917505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614FCDEE-3CDE-4E23-A505-980A5831A00D}"/>
              </a:ext>
            </a:extLst>
          </p:cNvPr>
          <p:cNvSpPr>
            <a:spLocks noGrp="1"/>
          </p:cNvSpPr>
          <p:nvPr>
            <p:ph type="subTitle" idx="1"/>
          </p:nvPr>
        </p:nvSpPr>
        <p:spPr/>
        <p:txBody>
          <a:bodyPr/>
          <a:lstStyle/>
          <a:p>
            <a:endParaRPr lang="zh-CN" altLang="en-US"/>
          </a:p>
        </p:txBody>
      </p:sp>
      <p:pic>
        <p:nvPicPr>
          <p:cNvPr id="5" name="图片 4">
            <a:extLst>
              <a:ext uri="{FF2B5EF4-FFF2-40B4-BE49-F238E27FC236}">
                <a16:creationId xmlns:a16="http://schemas.microsoft.com/office/drawing/2014/main" id="{5A32F72C-A79F-4897-A108-AC37AD10B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9147923" cy="4135437"/>
          </a:xfrm>
          <a:prstGeom prst="rect">
            <a:avLst/>
          </a:prstGeom>
        </p:spPr>
      </p:pic>
    </p:spTree>
    <p:extLst>
      <p:ext uri="{BB962C8B-B14F-4D97-AF65-F5344CB8AC3E}">
        <p14:creationId xmlns:p14="http://schemas.microsoft.com/office/powerpoint/2010/main" val="2078235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7859652" y="2498895"/>
            <a:ext cx="2687359" cy="2758905"/>
          </a:xfrm>
        </p:spPr>
        <p:txBody>
          <a:bodyPr/>
          <a:lstStyle/>
          <a:p>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法国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拉斯科洞窟壁画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野牛</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5" name="图片 4">
            <a:extLst>
              <a:ext uri="{FF2B5EF4-FFF2-40B4-BE49-F238E27FC236}">
                <a16:creationId xmlns:a16="http://schemas.microsoft.com/office/drawing/2014/main" id="{6CDA46F3-89FD-4033-B2F0-BBAB5CE5D8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41706" cy="4153963"/>
          </a:xfrm>
          <a:prstGeom prst="rect">
            <a:avLst/>
          </a:prstGeom>
        </p:spPr>
      </p:pic>
    </p:spTree>
    <p:extLst>
      <p:ext uri="{BB962C8B-B14F-4D97-AF65-F5344CB8AC3E}">
        <p14:creationId xmlns:p14="http://schemas.microsoft.com/office/powerpoint/2010/main" val="712453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1524000" y="1122363"/>
            <a:ext cx="2887330"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《鸿雁图》</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古王国时期第四王朝的墓室壁画</a:t>
            </a:r>
            <a:endParaRPr lang="zh-CN" altLang="en-US" dirty="0"/>
          </a:p>
        </p:txBody>
      </p:sp>
      <p:pic>
        <p:nvPicPr>
          <p:cNvPr id="5" name="图片 4">
            <a:extLst>
              <a:ext uri="{FF2B5EF4-FFF2-40B4-BE49-F238E27FC236}">
                <a16:creationId xmlns:a16="http://schemas.microsoft.com/office/drawing/2014/main" id="{1C04350D-1436-4A46-BDDB-9ED711E37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1330" y="1122363"/>
            <a:ext cx="6256670" cy="4171113"/>
          </a:xfrm>
          <a:prstGeom prst="rect">
            <a:avLst/>
          </a:prstGeom>
        </p:spPr>
      </p:pic>
    </p:spTree>
    <p:extLst>
      <p:ext uri="{BB962C8B-B14F-4D97-AF65-F5344CB8AC3E}">
        <p14:creationId xmlns:p14="http://schemas.microsoft.com/office/powerpoint/2010/main" val="74896790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50F3725-734D-4868-8CE6-B660591C6AD8}"/>
              </a:ext>
            </a:extLst>
          </p:cNvPr>
          <p:cNvSpPr>
            <a:spLocks noGrp="1"/>
          </p:cNvSpPr>
          <p:nvPr>
            <p:ph idx="1"/>
          </p:nvPr>
        </p:nvSpPr>
        <p:spPr>
          <a:xfrm>
            <a:off x="1123804" y="858559"/>
            <a:ext cx="9444147" cy="5318404"/>
          </a:xfrm>
        </p:spPr>
        <p:txBody>
          <a:bodyPr/>
          <a:lstStyle/>
          <a:p>
            <a:pPr indent="0" algn="just">
              <a:buNone/>
            </a:pPr>
            <a:r>
              <a:rPr lang="zh-CN" altLang="zh-CN" sz="1800" dirty="0">
                <a:solidFill>
                  <a:srgbClr val="000000"/>
                </a:solidFill>
                <a:effectLst/>
                <a:ea typeface="微软雅黑" panose="020B0503020204020204" pitchFamily="34" charset="-122"/>
                <a:cs typeface="Times New Roman" panose="02020603050405020304" pitchFamily="18" charset="0"/>
              </a:rPr>
              <a:t>毕加索从未向公众明确过《格尔尼卡》每个人物和物品背后的象征意义，但人们喜欢对其每一部分进行深究。</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公牛：毕加索只说过公牛代表残暴和黑暗。很多人认为其代表纳粹，因为油画中只有公牛有着平静的神态，而且其他人和动物都转向公牛。不过一些人认为它也是战争受害者，它似乎在守护母子。抱着孩子尸体的母亲：她仰天痛哭，无声地裂开嘴巴，惊恐地睁大眼睛，痛苦地皱起眉头。躺在地上的士兵尸体：他在画的底部，躺在地上，手臂被砍掉，但手里还握着折断的剑和花。战场上的士兵带着花很罕见，有人认为那是一朵白色的罂粟花。因为从第一次世界大战结束以来，罂粟花象征着和平和战争的结束。灯泡：它位于最上面，被画成一只邪恶的眼睛，西班牙语灯泡的写法有爆炸的意思，所以人们认为这也是毕加索在隐喻纳粹对格尔尼卡镇的轰炸。马：马的脸很痛苦，一支长矛从后到前刺穿它的身体，身上裂了一个大口子，仿佛可以听到它的尖叫。马的身上有关于格尔尼卡的报纸，毕加索是从报纸上得知格尔尼卡的悲剧。鸽子：在画的中心，在公牛和马之间的黑色背景里，有一只鸽子似乎张嘴在尖叫。举着油灯的女人：这是一个充满希望，从窗户里冒出来的女性。希望在于她手上的小小油灯，其明亮的火焰照亮了很宽的范围。暴露身体的女人：上身裸露，腿因为受伤而变得肿胀和巨大。她好像渴望地看着油灯（希望）。高举双手的女人：抬头仰天，脸痛苦地扭曲，眼睛脱位了，嘴巴张开，似乎在尖叫。在她周围有许多代表炸弹火焰的三角形，表明她被火吞噬了。</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180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毕加索以这种精心组织的构图，将一个个充满动感与刺激的夸张变形的形象，表现得统一有序，既刻画出丰富多变的细节，又突出与强调了重点，显示出深厚的艺术功力。</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spTree>
    <p:extLst>
      <p:ext uri="{BB962C8B-B14F-4D97-AF65-F5344CB8AC3E}">
        <p14:creationId xmlns:p14="http://schemas.microsoft.com/office/powerpoint/2010/main" val="258446154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6763152" y="1122363"/>
            <a:ext cx="3904848" cy="2387600"/>
          </a:xfrm>
        </p:spPr>
        <p:txBody>
          <a:bodyPr/>
          <a:lstStyle/>
          <a:p>
            <a:pPr indent="279400"/>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费尔南·莱热，起初曾学印象派和野兽派画风，</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1907</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年，在巴黎看了塞尚作品回顾展后，受到极大震动和启发，随着次年立体主义的兴起，其画风发生了彻底变化。</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zh-CN" altLang="zh-CN" sz="1800" dirty="0">
                <a:effectLst/>
                <a:ea typeface="微软雅黑" panose="020B0503020204020204" pitchFamily="34" charset="-122"/>
                <a:cs typeface="Times New Roman" panose="02020603050405020304" pitchFamily="18" charset="0"/>
              </a:rPr>
              <a:t>莱热的巨幅油画《三个女子》</a:t>
            </a:r>
            <a:endParaRPr lang="zh-CN" altLang="en-US" dirty="0"/>
          </a:p>
        </p:txBody>
      </p:sp>
      <p:pic>
        <p:nvPicPr>
          <p:cNvPr id="5" name="图片 4">
            <a:extLst>
              <a:ext uri="{FF2B5EF4-FFF2-40B4-BE49-F238E27FC236}">
                <a16:creationId xmlns:a16="http://schemas.microsoft.com/office/drawing/2014/main" id="{02C030DD-9E3F-404E-AD1A-D3174F9E09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5239152" cy="4135437"/>
          </a:xfrm>
          <a:prstGeom prst="rect">
            <a:avLst/>
          </a:prstGeom>
        </p:spPr>
      </p:pic>
    </p:spTree>
    <p:extLst>
      <p:ext uri="{BB962C8B-B14F-4D97-AF65-F5344CB8AC3E}">
        <p14:creationId xmlns:p14="http://schemas.microsoft.com/office/powerpoint/2010/main" val="67466188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851207" y="850138"/>
            <a:ext cx="5816793" cy="4315176"/>
          </a:xfrm>
        </p:spPr>
        <p:txBody>
          <a:bodyPr>
            <a:noAutofit/>
          </a:bodyPr>
          <a:lstStyle/>
          <a:p>
            <a:pPr indent="279400" algn="l">
              <a:spcAft>
                <a:spcPts val="1000"/>
              </a:spcAft>
            </a:pP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爱德华</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蒙克，是</a:t>
            </a: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19</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世纪末至</a:t>
            </a: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20</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世纪初具有世界声誉的挪威艺术家，西方表现主义绘画的先驱。他的绘画表现出前所未有强烈的主观性和悲伤压抑的情调。</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呐喊》和他所有的作品一样，都是通过自身体验才画出的，他不是为了艺术而艺术，他所表达的只是有关他自己的忧郁和不安。这就是他的创作的原动力所在，蒙克正是通过创作才打开了自己幽闭着的情感通道，在不自觉中泄露了自己无意识的情感，使内心产生的巨大精神能量得以渲泄。正如弗洛依德相信梦能使紧张在某种程度上缓解一样，通过艺术来表达情感可以使他自己达到一种较为平和的状态。</a:t>
            </a:r>
            <a:endParaRPr lang="zh-CN" altLang="en-US" sz="2000" dirty="0"/>
          </a:p>
        </p:txBody>
      </p:sp>
      <p:pic>
        <p:nvPicPr>
          <p:cNvPr id="5" name="图片 4">
            <a:extLst>
              <a:ext uri="{FF2B5EF4-FFF2-40B4-BE49-F238E27FC236}">
                <a16:creationId xmlns:a16="http://schemas.microsoft.com/office/drawing/2014/main" id="{99317EFD-2593-45C5-986A-B91620E4E2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142932" cy="4135437"/>
          </a:xfrm>
          <a:prstGeom prst="rect">
            <a:avLst/>
          </a:prstGeom>
        </p:spPr>
      </p:pic>
    </p:spTree>
    <p:extLst>
      <p:ext uri="{BB962C8B-B14F-4D97-AF65-F5344CB8AC3E}">
        <p14:creationId xmlns:p14="http://schemas.microsoft.com/office/powerpoint/2010/main" val="345933755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669722" y="1122363"/>
            <a:ext cx="5998278" cy="3310034"/>
          </a:xfrm>
        </p:spPr>
        <p:txBody>
          <a:bodyPr>
            <a:normAutofit/>
          </a:bodyPr>
          <a:lstStyle/>
          <a:p>
            <a:pPr indent="279400" algn="l">
              <a:spcAft>
                <a:spcPts val="1000"/>
              </a:spcAft>
            </a:pPr>
            <a: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桥社，桥社成员作品中的一个重要主题是大都市景象，特别是其中消极的部分：都市的匿名性、城市中的局外人、孤独感以及暴力，真实的展现疾病或死亡等苦痛的方面。在桥社作品中，现实被简化了，极少出现写实性的视角。</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a typeface="微软雅黑" panose="020B0503020204020204" pitchFamily="34" charset="-122"/>
                <a:cs typeface="Arial" panose="020B0604020202020204" pitchFamily="34" charset="0"/>
              </a:rPr>
              <a:t>《街道》</a:t>
            </a:r>
            <a:r>
              <a:rPr lang="zh-CN" altLang="en-US" sz="2000" dirty="0">
                <a:solidFill>
                  <a:srgbClr val="000000"/>
                </a:solidFill>
                <a:ea typeface="微软雅黑" panose="020B0503020204020204" pitchFamily="34" charset="-122"/>
                <a:cs typeface="Arial" panose="020B0604020202020204" pitchFamily="34" charset="0"/>
              </a:rPr>
              <a:t>：</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恩斯特·路德维希·</a:t>
            </a:r>
            <a:r>
              <a:rPr lang="zh-CN" altLang="zh-CN" sz="20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基希纳德国画家。早年在德累斯顿学建筑，后转到慕尼黑学绘画。</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2000" dirty="0"/>
          </a:p>
        </p:txBody>
      </p:sp>
      <p:pic>
        <p:nvPicPr>
          <p:cNvPr id="5" name="图片 4">
            <a:extLst>
              <a:ext uri="{FF2B5EF4-FFF2-40B4-BE49-F238E27FC236}">
                <a16:creationId xmlns:a16="http://schemas.microsoft.com/office/drawing/2014/main" id="{ED5CE688-AB4D-4F91-A02B-E0A85C3F44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3074073" cy="4135437"/>
          </a:xfrm>
          <a:prstGeom prst="rect">
            <a:avLst/>
          </a:prstGeom>
        </p:spPr>
      </p:pic>
    </p:spTree>
    <p:extLst>
      <p:ext uri="{BB962C8B-B14F-4D97-AF65-F5344CB8AC3E}">
        <p14:creationId xmlns:p14="http://schemas.microsoft.com/office/powerpoint/2010/main" val="4111613359"/>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879126" y="1122362"/>
            <a:ext cx="5788873" cy="3512459"/>
          </a:xfrm>
        </p:spPr>
        <p:txBody>
          <a:bodyPr>
            <a:normAutofit/>
          </a:bodyPr>
          <a:lstStyle/>
          <a:p>
            <a:pPr algn="l"/>
            <a:r>
              <a:rPr lang="en-US" altLang="zh-CN" sz="2000" dirty="0">
                <a:solidFill>
                  <a:srgbClr val="000000"/>
                </a:solidFill>
                <a:effectLst/>
                <a:ea typeface="微软雅黑" panose="020B0503020204020204" pitchFamily="34" charset="-122"/>
                <a:cs typeface="Times New Roman" panose="02020603050405020304" pitchFamily="18" charset="0"/>
              </a:rPr>
              <a:t>     </a:t>
            </a:r>
            <a:r>
              <a:rPr lang="zh-CN" altLang="zh-CN" sz="2000" dirty="0">
                <a:solidFill>
                  <a:srgbClr val="000000"/>
                </a:solidFill>
                <a:effectLst/>
                <a:ea typeface="微软雅黑" panose="020B0503020204020204" pitchFamily="34" charset="-122"/>
                <a:cs typeface="Times New Roman" panose="02020603050405020304" pitchFamily="18" charset="0"/>
              </a:rPr>
              <a:t>《狂欢节的晚上》</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亨利·卢梭，法国画家。在艺术史中是个充满争议的人物。一部分人认为他是业余画家，且作品风格怪诞；另一部分人则试图将他归类到各式各样的流派和“主义”中，诸如后印象派、分隔主义、尚古主义等等。不论对他的描述是怎样，都不能掩盖这个伟大画家在同行中饱受拥戴的事实。</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0B7B2258-0A00-48C2-80FB-6E6B135AC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206659" cy="4135437"/>
          </a:xfrm>
          <a:prstGeom prst="rect">
            <a:avLst/>
          </a:prstGeom>
        </p:spPr>
      </p:pic>
    </p:spTree>
    <p:extLst>
      <p:ext uri="{BB962C8B-B14F-4D97-AF65-F5344CB8AC3E}">
        <p14:creationId xmlns:p14="http://schemas.microsoft.com/office/powerpoint/2010/main" val="693152823"/>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685148" y="1122362"/>
            <a:ext cx="2982852" cy="4129081"/>
          </a:xfrm>
        </p:spPr>
        <p:txBody>
          <a:bodyPr>
            <a:normAutofit/>
          </a:bodyPr>
          <a:lstStyle/>
          <a:p>
            <a:pPr algn="l"/>
            <a:r>
              <a:rPr lang="en-US" altLang="zh-CN"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    </a:t>
            </a:r>
            <a:r>
              <a:rPr lang="zh-CN" altLang="zh-CN"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梦》是卢梭逝世前最后一幅杰出的油画作品。在画面左角，卢梭将他初恋时的情人画在沙发长椅上，置身于充满梦幻的热带丛林中。在这片森林里，奇花异草郁郁苍苍，两只狮子虎视眈眈，还有隐藏在森林深处的大象和禽鸟，以及惨淡月光下吹奏长笛的黑人，营造了一种异国情调和带有神秘意味的梦幻之境。</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2000" dirty="0"/>
          </a:p>
        </p:txBody>
      </p:sp>
      <p:pic>
        <p:nvPicPr>
          <p:cNvPr id="5" name="图片 4">
            <a:extLst>
              <a:ext uri="{FF2B5EF4-FFF2-40B4-BE49-F238E27FC236}">
                <a16:creationId xmlns:a16="http://schemas.microsoft.com/office/drawing/2014/main" id="{46C2C1D4-8293-4762-960E-E2E8E49C12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6861"/>
            <a:ext cx="6161148" cy="4129082"/>
          </a:xfrm>
          <a:prstGeom prst="rect">
            <a:avLst/>
          </a:prstGeom>
        </p:spPr>
      </p:pic>
    </p:spTree>
    <p:extLst>
      <p:ext uri="{BB962C8B-B14F-4D97-AF65-F5344CB8AC3E}">
        <p14:creationId xmlns:p14="http://schemas.microsoft.com/office/powerpoint/2010/main" val="96558444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723724" y="1122362"/>
            <a:ext cx="4944275" cy="4384978"/>
          </a:xfrm>
        </p:spPr>
        <p:txBody>
          <a:bodyPr>
            <a:normAutofit/>
          </a:bodyPr>
          <a:lstStyle/>
          <a:p>
            <a:pPr indent="279400"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抽象是具象的相对概念，是就多种事物抽出其共通之点，加以综合而成一个新的概念，此一概念就叫做抽象。抽象艺术指艺术形象较大程度偏离或完全抛弃自然对象外观的艺术。</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effectLst/>
                <a:ea typeface="微软雅黑" panose="020B0503020204020204" pitchFamily="34" charset="-122"/>
                <a:cs typeface="Times New Roman" panose="02020603050405020304" pitchFamily="18" charset="0"/>
              </a:rPr>
              <a:t>《百老汇爵士乐》</a:t>
            </a:r>
            <a:r>
              <a:rPr lang="zh-CN" altLang="en-US" sz="2000" dirty="0">
                <a:effectLst/>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蒙德里安，几何抽象派代表画家，是荷兰风格派的主将。认为艺术应根本脱离自然的外在形式，以表现抽象精神为目的，追求人与神统一的绝对境界，亦即今日我们熟知的“纯粹抽象”。</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400484BD-F3BE-4A19-9DC3-FE65E2CC2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136904" cy="4144037"/>
          </a:xfrm>
          <a:prstGeom prst="rect">
            <a:avLst/>
          </a:prstGeom>
        </p:spPr>
      </p:pic>
    </p:spTree>
    <p:extLst>
      <p:ext uri="{BB962C8B-B14F-4D97-AF65-F5344CB8AC3E}">
        <p14:creationId xmlns:p14="http://schemas.microsoft.com/office/powerpoint/2010/main" val="37024726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486400" y="1122363"/>
            <a:ext cx="5181599" cy="3379836"/>
          </a:xfrm>
        </p:spPr>
        <p:txBody>
          <a:bodyPr>
            <a:normAutofit/>
          </a:bodyPr>
          <a:lstStyle/>
          <a:p>
            <a:pPr indent="279400" algn="l">
              <a:spcAft>
                <a:spcPts val="1000"/>
              </a:spcAft>
            </a:pPr>
            <a: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马列维奇，俄国构成主义倡导者，也是几何抽象派画家。与具象图案和简单抽象相比，马列维奇倾向于选择最简单的形式，如方块。他不断探索着形体、色彩与空间的关系，断言：“如果想成为真正的画家，那么画家必须抛弃主题与物象。”</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      </a:t>
            </a:r>
            <a:r>
              <a:rPr lang="en-US" altLang="zh-CN" sz="2000" dirty="0">
                <a:effectLst/>
                <a:latin typeface="微软雅黑" panose="020B0503020204020204" pitchFamily="34" charset="-122"/>
                <a:cs typeface="Times New Roman" panose="02020603050405020304" pitchFamily="18" charset="0"/>
              </a:rPr>
              <a:t>1913</a:t>
            </a:r>
            <a:r>
              <a:rPr lang="zh-CN" altLang="zh-CN" sz="2000" dirty="0">
                <a:effectLst/>
                <a:ea typeface="微软雅黑" panose="020B0503020204020204" pitchFamily="34" charset="-122"/>
                <a:cs typeface="Times New Roman" panose="02020603050405020304" pitchFamily="18" charset="0"/>
              </a:rPr>
              <a:t>年，马列维奇画出了著名的《白底上的黑色方块》</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这是至上主义的第一件作品，标志着至上主义的诞生。</a:t>
            </a:r>
            <a:endParaRPr lang="zh-CN" altLang="en-US" sz="6600" dirty="0"/>
          </a:p>
        </p:txBody>
      </p:sp>
      <p:pic>
        <p:nvPicPr>
          <p:cNvPr id="5" name="图片 4">
            <a:extLst>
              <a:ext uri="{FF2B5EF4-FFF2-40B4-BE49-F238E27FC236}">
                <a16:creationId xmlns:a16="http://schemas.microsoft.com/office/drawing/2014/main" id="{C652E802-7C9F-4B33-B3AE-6328DCCC4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3962400" cy="4156549"/>
          </a:xfrm>
          <a:prstGeom prst="rect">
            <a:avLst/>
          </a:prstGeom>
        </p:spPr>
      </p:pic>
    </p:spTree>
    <p:extLst>
      <p:ext uri="{BB962C8B-B14F-4D97-AF65-F5344CB8AC3E}">
        <p14:creationId xmlns:p14="http://schemas.microsoft.com/office/powerpoint/2010/main" val="370550905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8096976" y="1122362"/>
            <a:ext cx="2571023" cy="3533399"/>
          </a:xfrm>
        </p:spPr>
        <p:txBody>
          <a:bodyPr/>
          <a:lstStyle/>
          <a:p>
            <a:pPr>
              <a:spcAft>
                <a:spcPts val="1000"/>
              </a:spcAft>
            </a:pP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瓦西里·康定斯基，出生于俄罗斯的画家和美术理论家。</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《黄、红、蓝》</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2BC471CE-B602-4C96-800B-AAF12A6D20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6506277" cy="4135437"/>
          </a:xfrm>
          <a:prstGeom prst="rect">
            <a:avLst/>
          </a:prstGeom>
        </p:spPr>
      </p:pic>
    </p:spTree>
    <p:extLst>
      <p:ext uri="{BB962C8B-B14F-4D97-AF65-F5344CB8AC3E}">
        <p14:creationId xmlns:p14="http://schemas.microsoft.com/office/powerpoint/2010/main" val="3952762998"/>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353776" y="1122362"/>
            <a:ext cx="5314223" cy="3372856"/>
          </a:xfrm>
        </p:spPr>
        <p:txBody>
          <a:bodyPr/>
          <a:lstStyle/>
          <a:p>
            <a:pPr indent="279400"/>
            <a:r>
              <a:rPr lang="en-US" altLang="zh-CN" sz="1800" dirty="0">
                <a:ea typeface="微软雅黑" panose="020B0503020204020204" pitchFamily="34" charset="-122"/>
                <a:cs typeface="Times New Roman" panose="02020603050405020304" pitchFamily="18" charset="0"/>
              </a:rPr>
              <a:t> </a:t>
            </a:r>
            <a:r>
              <a:rPr lang="zh-CN" altLang="zh-CN" sz="1800" dirty="0">
                <a:ea typeface="微软雅黑" panose="020B0503020204020204" pitchFamily="34" charset="-122"/>
                <a:cs typeface="Times New Roman" panose="02020603050405020304" pitchFamily="18" charset="0"/>
              </a:rPr>
              <a:t>《泉》</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马塞尔·杜尚，法国艺术家，二十世纪实验艺术的先锋，对于第二次世界大战前的西方艺术有着重要的影响，是达达主义及超现实主义的代表人物和创始人之一，后现代艺术之父。</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65D2F5DA-70E4-48D8-86A5-366A7FF6AD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505571" cy="4135437"/>
          </a:xfrm>
          <a:prstGeom prst="rect">
            <a:avLst/>
          </a:prstGeom>
        </p:spPr>
      </p:pic>
    </p:spTree>
    <p:extLst>
      <p:ext uri="{BB962C8B-B14F-4D97-AF65-F5344CB8AC3E}">
        <p14:creationId xmlns:p14="http://schemas.microsoft.com/office/powerpoint/2010/main" val="2666463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1524000" y="1122363"/>
            <a:ext cx="2594683" cy="3477558"/>
          </a:xfrm>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苏美尔</a:t>
            </a: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阿卡德时期</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乌鲁克塔庙</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98E62476-4FE5-4B13-AE12-CCE4AC8B5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8683" y="1122363"/>
            <a:ext cx="6549317" cy="4145302"/>
          </a:xfrm>
          <a:prstGeom prst="rect">
            <a:avLst/>
          </a:prstGeom>
        </p:spPr>
      </p:pic>
    </p:spTree>
    <p:extLst>
      <p:ext uri="{BB962C8B-B14F-4D97-AF65-F5344CB8AC3E}">
        <p14:creationId xmlns:p14="http://schemas.microsoft.com/office/powerpoint/2010/main" val="257672133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681206" y="1122362"/>
            <a:ext cx="2986794" cy="3917307"/>
          </a:xfrm>
        </p:spPr>
        <p:txBody>
          <a:bodyPr>
            <a:normAutofit/>
          </a:bodyPr>
          <a:lstStyle/>
          <a:p>
            <a:pPr indent="279400" algn="l"/>
            <a:r>
              <a:rPr lang="zh-CN" altLang="zh-CN" sz="2000" dirty="0">
                <a:ea typeface="微软雅黑" panose="020B0503020204020204" pitchFamily="34" charset="-122"/>
                <a:cs typeface="Times New Roman" panose="02020603050405020304" pitchFamily="18" charset="0"/>
              </a:rPr>
              <a:t>《艺术家的大便》</a:t>
            </a:r>
            <a:r>
              <a:rPr lang="zh-CN" altLang="en-US" sz="2000" dirty="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皮耶罗</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曼佐尼，是意大利最虚无最前卫的艺术家，西方艺术史里最具否定性及最激进的一位，将西方现代主义艺术推向最极端的深渊。</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6600" dirty="0"/>
          </a:p>
        </p:txBody>
      </p:sp>
      <p:pic>
        <p:nvPicPr>
          <p:cNvPr id="5" name="图片 4">
            <a:extLst>
              <a:ext uri="{FF2B5EF4-FFF2-40B4-BE49-F238E27FC236}">
                <a16:creationId xmlns:a16="http://schemas.microsoft.com/office/drawing/2014/main" id="{454F4D26-7445-4289-A6AF-419F927B8D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157206" cy="4135437"/>
          </a:xfrm>
          <a:prstGeom prst="rect">
            <a:avLst/>
          </a:prstGeom>
        </p:spPr>
      </p:pic>
    </p:spTree>
    <p:extLst>
      <p:ext uri="{BB962C8B-B14F-4D97-AF65-F5344CB8AC3E}">
        <p14:creationId xmlns:p14="http://schemas.microsoft.com/office/powerpoint/2010/main" val="3144837508"/>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6693966" y="1122362"/>
            <a:ext cx="3974034" cy="3365875"/>
          </a:xfrm>
        </p:spPr>
        <p:txBody>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《生日》</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夏加尔生于俄国，长居法国，乡愁是他的重要主题。他的画采用梦幻、象征手法，色彩瑰丽，“超现实派”一词就是为了形容他的作品而创造出来的。</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CAA1C70-CCC2-45B6-A159-1186D834CD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169966" cy="4131735"/>
          </a:xfrm>
          <a:prstGeom prst="rect">
            <a:avLst/>
          </a:prstGeom>
        </p:spPr>
      </p:pic>
    </p:spTree>
    <p:extLst>
      <p:ext uri="{BB962C8B-B14F-4D97-AF65-F5344CB8AC3E}">
        <p14:creationId xmlns:p14="http://schemas.microsoft.com/office/powerpoint/2010/main" val="349681628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590656" y="1122362"/>
            <a:ext cx="3077344" cy="3735823"/>
          </a:xfrm>
        </p:spPr>
        <p:txBody>
          <a:bodyPr/>
          <a:lstStyle/>
          <a:p>
            <a:pPr indent="279400"/>
            <a:r>
              <a:rPr lang="zh-CN" altLang="zh-CN" sz="1800" dirty="0">
                <a:solidFill>
                  <a:srgbClr val="000000"/>
                </a:solidFill>
                <a:ea typeface="微软雅黑" panose="020B0503020204020204" pitchFamily="34" charset="-122"/>
                <a:cs typeface="Times New Roman" panose="02020603050405020304" pitchFamily="18" charset="0"/>
              </a:rPr>
              <a:t>《记忆的永恒》</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萨尔瓦多·达利，一位具有卓越天才和想象力的画家。把梦境的主观世界变成客观而令人激动的形象方面，</a:t>
            </a:r>
            <a:r>
              <a:rPr lang="zh-CN" altLang="zh-CN" sz="1800" dirty="0">
                <a:solidFill>
                  <a:srgbClr val="000000"/>
                </a:solidFill>
                <a:effectLst/>
                <a:latin typeface="PingFangTC-light"/>
                <a:ea typeface="微软雅黑" panose="020B0503020204020204" pitchFamily="34" charset="-122"/>
                <a:cs typeface="宋体" panose="02010600030101010101" pitchFamily="2" charset="-122"/>
              </a:rPr>
              <a:t>他以张扬的个性和自我推销以及创造力而闻名，他创作了绘画、雕塑、版画、电影、时装和广告设计。</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12229E6C-3950-4ABD-B12E-0D605ABD3E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066656" cy="4135437"/>
          </a:xfrm>
          <a:prstGeom prst="rect">
            <a:avLst/>
          </a:prstGeom>
        </p:spPr>
      </p:pic>
    </p:spTree>
    <p:extLst>
      <p:ext uri="{BB962C8B-B14F-4D97-AF65-F5344CB8AC3E}">
        <p14:creationId xmlns:p14="http://schemas.microsoft.com/office/powerpoint/2010/main" val="26673648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8750900" y="1122363"/>
            <a:ext cx="1917099" cy="2926126"/>
          </a:xfrm>
        </p:spPr>
        <p:txBody>
          <a:bodyPr>
            <a:normAutofit/>
          </a:bodyPr>
          <a:lstStyle/>
          <a:p>
            <a:r>
              <a:rPr lang="zh-CN" altLang="en-US" sz="2000" dirty="0">
                <a:effectLst/>
                <a:ea typeface="微软雅黑" panose="020B0503020204020204" pitchFamily="34" charset="-122"/>
                <a:cs typeface="Times New Roman" panose="02020603050405020304" pitchFamily="18" charset="0"/>
              </a:rPr>
              <a:t>达利</a:t>
            </a:r>
            <a:r>
              <a:rPr lang="zh-CN" altLang="en-US" sz="2000" dirty="0">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《梅维斯唇形沙发》</a:t>
            </a:r>
            <a:r>
              <a:rPr lang="zh-CN" altLang="en-US"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他的灵感来自美国著名的女演员梅维斯的性感嘴唇</a:t>
            </a:r>
            <a:endParaRPr lang="zh-CN" altLang="en-US" sz="6600" dirty="0"/>
          </a:p>
        </p:txBody>
      </p:sp>
      <p:pic>
        <p:nvPicPr>
          <p:cNvPr id="5" name="图片 4">
            <a:extLst>
              <a:ext uri="{FF2B5EF4-FFF2-40B4-BE49-F238E27FC236}">
                <a16:creationId xmlns:a16="http://schemas.microsoft.com/office/drawing/2014/main" id="{A4354587-F57B-4B74-8E43-751E84B472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7226901" cy="4135438"/>
          </a:xfrm>
          <a:prstGeom prst="rect">
            <a:avLst/>
          </a:prstGeom>
        </p:spPr>
      </p:pic>
    </p:spTree>
    <p:extLst>
      <p:ext uri="{BB962C8B-B14F-4D97-AF65-F5344CB8AC3E}">
        <p14:creationId xmlns:p14="http://schemas.microsoft.com/office/powerpoint/2010/main" val="2945250412"/>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7231438" y="1122363"/>
            <a:ext cx="3436562" cy="3414736"/>
          </a:xfrm>
        </p:spPr>
        <p:txBody>
          <a:bodyPr/>
          <a:lstStyle/>
          <a:p>
            <a:pPr indent="279400"/>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胡安·米罗，西班牙画家、雕塑家、陶艺家、版画家，超现实主义的代表人物。是和毕加索、达利齐名的</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20</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世纪超现实主义绘画大师之一。</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zh-CN" altLang="zh-CN" sz="1800" dirty="0">
                <a:effectLst/>
                <a:ea typeface="微软雅黑" panose="020B0503020204020204" pitchFamily="34" charset="-122"/>
                <a:cs typeface="Times New Roman" panose="02020603050405020304" pitchFamily="18" charset="0"/>
              </a:rPr>
              <a:t>《哈里昆的狂欢》</a:t>
            </a:r>
            <a:endParaRPr lang="zh-CN" altLang="en-US" dirty="0"/>
          </a:p>
        </p:txBody>
      </p:sp>
      <p:pic>
        <p:nvPicPr>
          <p:cNvPr id="5" name="图片 4">
            <a:extLst>
              <a:ext uri="{FF2B5EF4-FFF2-40B4-BE49-F238E27FC236}">
                <a16:creationId xmlns:a16="http://schemas.microsoft.com/office/drawing/2014/main" id="{A7465858-7F11-45DE-84E1-B021CDC18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707438" cy="4140157"/>
          </a:xfrm>
          <a:prstGeom prst="rect">
            <a:avLst/>
          </a:prstGeom>
        </p:spPr>
      </p:pic>
    </p:spTree>
    <p:extLst>
      <p:ext uri="{BB962C8B-B14F-4D97-AF65-F5344CB8AC3E}">
        <p14:creationId xmlns:p14="http://schemas.microsoft.com/office/powerpoint/2010/main" val="178938840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CDCD4D6-763E-4126-A42A-60FA064B9FD6}"/>
              </a:ext>
            </a:extLst>
          </p:cNvPr>
          <p:cNvSpPr>
            <a:spLocks noGrp="1"/>
          </p:cNvSpPr>
          <p:nvPr>
            <p:ph idx="1"/>
          </p:nvPr>
        </p:nvSpPr>
        <p:spPr>
          <a:xfrm>
            <a:off x="838200" y="2624537"/>
            <a:ext cx="10515600" cy="3552426"/>
          </a:xfrm>
        </p:spPr>
        <p:txBody>
          <a:bodyPr/>
          <a:lstStyle/>
          <a:p>
            <a:pPr marL="0" indent="0" algn="ctr">
              <a:buNone/>
            </a:pPr>
            <a:r>
              <a:rPr lang="zh-CN" altLang="zh-CN" sz="4000" dirty="0">
                <a:effectLst/>
                <a:latin typeface="+mj-ea"/>
                <a:ea typeface="+mj-ea"/>
                <a:cs typeface="Times New Roman" panose="02020603050405020304" pitchFamily="18" charset="0"/>
              </a:rPr>
              <a:t>第九章</a:t>
            </a:r>
            <a:r>
              <a:rPr lang="en-US" altLang="zh-CN" sz="4000" dirty="0">
                <a:effectLst/>
                <a:latin typeface="+mj-ea"/>
                <a:ea typeface="+mj-ea"/>
                <a:cs typeface="Times New Roman" panose="02020603050405020304" pitchFamily="18" charset="0"/>
              </a:rPr>
              <a:t>    20</a:t>
            </a:r>
            <a:r>
              <a:rPr lang="zh-CN" altLang="zh-CN" sz="4000" dirty="0">
                <a:effectLst/>
                <a:latin typeface="+mj-ea"/>
                <a:ea typeface="+mj-ea"/>
                <a:cs typeface="Times New Roman" panose="02020603050405020304" pitchFamily="18" charset="0"/>
              </a:rPr>
              <a:t>世纪美术（下）</a:t>
            </a:r>
          </a:p>
          <a:p>
            <a:endParaRPr lang="zh-CN" altLang="en-US" dirty="0"/>
          </a:p>
        </p:txBody>
      </p:sp>
    </p:spTree>
    <p:extLst>
      <p:ext uri="{BB962C8B-B14F-4D97-AF65-F5344CB8AC3E}">
        <p14:creationId xmlns:p14="http://schemas.microsoft.com/office/powerpoint/2010/main" val="259884660"/>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090368" y="1122363"/>
            <a:ext cx="6577631" cy="3784684"/>
          </a:xfrm>
        </p:spPr>
        <p:txBody>
          <a:bodyPr>
            <a:normAutofit/>
          </a:bodyPr>
          <a:lstStyle/>
          <a:p>
            <a:pPr indent="279400"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杰克森·波洛克，美国抽象表现主义画家，以在帆布上很随意地泼溅颜料、洒出流线的技艺而著称，他的作品往往具有难以忘怀的自然品质。</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ea typeface="微软雅黑" panose="020B0503020204020204" pitchFamily="34" charset="-122"/>
                <a:cs typeface="Times New Roman" panose="02020603050405020304" pitchFamily="18" charset="0"/>
              </a:rPr>
              <a:t>波洛克绘画所创造的神奇效果几乎与他使用的笔和画布毫无关系。他的绘画已经完全替代了创作的本身，是一种近似表演艺术的创作形式。</a:t>
            </a:r>
            <a:r>
              <a:rPr lang="zh-CN" altLang="zh-CN" sz="2000" dirty="0">
                <a:solidFill>
                  <a:srgbClr val="000000"/>
                </a:solidFill>
                <a:effectLst/>
                <a:ea typeface="微软雅黑" panose="020B0503020204020204" pitchFamily="34" charset="-122"/>
                <a:cs typeface="Arial" panose="020B0604020202020204" pitchFamily="34" charset="0"/>
              </a:rPr>
              <a:t>这种创作方式是十分自由和不受束缚的，画家在创作时不会打草稿，而是随心所欲地拿着刷子甚至是棍子在颜料桶里蘸过后，凭着直觉随意走动地将颜料滴在画布上，是一种脱离了传统绘画方式的。例如作品《五寻的深度》</a:t>
            </a:r>
            <a:endParaRPr lang="zh-CN" altLang="en-US" sz="6600" dirty="0"/>
          </a:p>
        </p:txBody>
      </p:sp>
      <p:pic>
        <p:nvPicPr>
          <p:cNvPr id="5" name="图片 4">
            <a:extLst>
              <a:ext uri="{FF2B5EF4-FFF2-40B4-BE49-F238E27FC236}">
                <a16:creationId xmlns:a16="http://schemas.microsoft.com/office/drawing/2014/main" id="{ED5A84D3-A471-4C2C-953A-43F73A60C5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458909" cy="4135437"/>
          </a:xfrm>
          <a:prstGeom prst="rect">
            <a:avLst/>
          </a:prstGeom>
        </p:spPr>
      </p:pic>
    </p:spTree>
    <p:extLst>
      <p:ext uri="{BB962C8B-B14F-4D97-AF65-F5344CB8AC3E}">
        <p14:creationId xmlns:p14="http://schemas.microsoft.com/office/powerpoint/2010/main" val="594043125"/>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4851206" y="1122362"/>
            <a:ext cx="5816794" cy="3735824"/>
          </a:xfrm>
        </p:spPr>
        <p:txBody>
          <a:bodyPr>
            <a:normAutofit/>
          </a:bodyPr>
          <a:lstStyle/>
          <a:p>
            <a:pPr algn="l"/>
            <a: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威廉·德·库宁，荷兰籍美国画家，抽象表现主义的灵魂人物之一，认为即使是极端的绘画作品也具有艺术美感，试图唤醒人们心中一种与所有生命事物的内在关联感。</a:t>
            </a:r>
            <a:b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effectLst/>
                <a:ea typeface="微软雅黑" panose="020B0503020204020204" pitchFamily="34" charset="-122"/>
                <a:cs typeface="Times New Roman" panose="02020603050405020304" pitchFamily="18" charset="0"/>
              </a:rPr>
              <a:t>德</a:t>
            </a:r>
            <a:r>
              <a:rPr lang="zh-CN"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库宁绘画的造型特点之一是抽象。</a:t>
            </a:r>
            <a:r>
              <a:rPr lang="zh-CN" altLang="zh-CN" sz="2000" dirty="0">
                <a:solidFill>
                  <a:srgbClr val="000000"/>
                </a:solidFill>
                <a:effectLst/>
                <a:ea typeface="微软雅黑" panose="020B0503020204020204" pitchFamily="34" charset="-122"/>
                <a:cs typeface="Times New Roman" panose="02020603050405020304" pitchFamily="18" charset="0"/>
              </a:rPr>
              <a:t>他并不像其他抽象表现主义画家那样彻底地丢弃形象，而是始终在一定程度上保持着画面图形的具象性</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6600" dirty="0"/>
          </a:p>
        </p:txBody>
      </p:sp>
      <p:pic>
        <p:nvPicPr>
          <p:cNvPr id="5" name="图片 4">
            <a:extLst>
              <a:ext uri="{FF2B5EF4-FFF2-40B4-BE49-F238E27FC236}">
                <a16:creationId xmlns:a16="http://schemas.microsoft.com/office/drawing/2014/main" id="{893F55D5-BFC7-48C6-A417-5410A8D6E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3156717" cy="4135437"/>
          </a:xfrm>
          <a:prstGeom prst="rect">
            <a:avLst/>
          </a:prstGeom>
        </p:spPr>
      </p:pic>
    </p:spTree>
    <p:extLst>
      <p:ext uri="{BB962C8B-B14F-4D97-AF65-F5344CB8AC3E}">
        <p14:creationId xmlns:p14="http://schemas.microsoft.com/office/powerpoint/2010/main" val="3601124721"/>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619022" y="1122362"/>
            <a:ext cx="5048977" cy="3561319"/>
          </a:xfrm>
        </p:spPr>
        <p:txBody>
          <a:bodyPr>
            <a:normAutofit/>
          </a:bodyPr>
          <a:lstStyle/>
          <a:p>
            <a:pPr indent="279400" algn="l"/>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ea typeface="微软雅黑" panose="020B0503020204020204" pitchFamily="34" charset="-122"/>
                <a:cs typeface="Times New Roman" panose="02020603050405020304" pitchFamily="18" charset="0"/>
              </a:rPr>
              <a:t>《玛丽莲·梦露》</a:t>
            </a:r>
            <a:r>
              <a:rPr lang="zh-CN" altLang="en-US" sz="2000" dirty="0">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安迪·沃霍尔，美国画家和电影作家，他把取自大众传媒的图像作为基本要素重复排列在画面上，试图完全取消艺术创作中的手工操作因素。正是这种特有的单调、无聊和重复，准确击中了当代商业文明中的某些冷漠、空虚、疏离的现实。</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sz="6600" dirty="0"/>
          </a:p>
        </p:txBody>
      </p:sp>
      <p:pic>
        <p:nvPicPr>
          <p:cNvPr id="5" name="图片 4">
            <a:extLst>
              <a:ext uri="{FF2B5EF4-FFF2-40B4-BE49-F238E27FC236}">
                <a16:creationId xmlns:a16="http://schemas.microsoft.com/office/drawing/2014/main" id="{44DCC0D4-838E-43DC-B646-7DB905C351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4039182" cy="4153056"/>
          </a:xfrm>
          <a:prstGeom prst="rect">
            <a:avLst/>
          </a:prstGeom>
        </p:spPr>
      </p:pic>
    </p:spTree>
    <p:extLst>
      <p:ext uri="{BB962C8B-B14F-4D97-AF65-F5344CB8AC3E}">
        <p14:creationId xmlns:p14="http://schemas.microsoft.com/office/powerpoint/2010/main" val="222329175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C2D20-4F63-465D-9DCA-D750BCD68869}"/>
              </a:ext>
            </a:extLst>
          </p:cNvPr>
          <p:cNvSpPr>
            <a:spLocks noGrp="1"/>
          </p:cNvSpPr>
          <p:nvPr>
            <p:ph type="ctrTitle"/>
          </p:nvPr>
        </p:nvSpPr>
        <p:spPr>
          <a:xfrm>
            <a:off x="5214174" y="1122362"/>
            <a:ext cx="5453826" cy="3428697"/>
          </a:xfrm>
        </p:spPr>
        <p:txBody>
          <a:bodyPr>
            <a:normAutofit/>
          </a:bodyPr>
          <a:lstStyle/>
          <a:p>
            <a:pPr algn="l">
              <a:spcAft>
                <a:spcPts val="1000"/>
              </a:spcAft>
            </a:pPr>
            <a:r>
              <a:rPr lang="en-US"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查克·克洛斯， 美国超级写实主义画家，也就是照相写实主义的代表画家。</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《约翰》是克洛斯</a:t>
            </a:r>
            <a:r>
              <a:rPr lang="en-US" altLang="zh-CN" sz="2000" dirty="0">
                <a:effectLst/>
                <a:latin typeface="Tahoma" panose="020B0604030504040204" pitchFamily="34" charset="0"/>
                <a:ea typeface="微软雅黑" panose="020B0503020204020204" pitchFamily="34" charset="-122"/>
                <a:cs typeface="Times New Roman" panose="02020603050405020304" pitchFamily="18" charset="0"/>
              </a:rPr>
              <a:t>70</a:t>
            </a:r>
            <a: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t>年代初的一件作品，人像逼真，纤毫毕现。皮肤、</a:t>
            </a:r>
            <a:br>
              <a:rPr lang="zh-CN" altLang="zh-CN" sz="20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sz="6600" dirty="0"/>
          </a:p>
        </p:txBody>
      </p:sp>
      <p:pic>
        <p:nvPicPr>
          <p:cNvPr id="5" name="图片 4">
            <a:extLst>
              <a:ext uri="{FF2B5EF4-FFF2-40B4-BE49-F238E27FC236}">
                <a16:creationId xmlns:a16="http://schemas.microsoft.com/office/drawing/2014/main" id="{2F66DBA1-5BBE-41D8-B0C2-B099B768FF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634333" cy="4141643"/>
          </a:xfrm>
          <a:prstGeom prst="rect">
            <a:avLst/>
          </a:prstGeom>
        </p:spPr>
      </p:pic>
    </p:spTree>
    <p:extLst>
      <p:ext uri="{BB962C8B-B14F-4D97-AF65-F5344CB8AC3E}">
        <p14:creationId xmlns:p14="http://schemas.microsoft.com/office/powerpoint/2010/main" val="76103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586147" y="1122362"/>
            <a:ext cx="1312082" cy="3226273"/>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苏美尔人雕像</a:t>
            </a:r>
            <a:r>
              <a:rPr lang="zh-CN" altLang="en-US" sz="2000" dirty="0">
                <a:solidFill>
                  <a:srgbClr val="000000"/>
                </a:solidFill>
                <a:effectLst/>
                <a:ea typeface="微软雅黑" panose="020B0503020204020204" pitchFamily="34" charset="-122"/>
                <a:cs typeface="Times New Roman" panose="02020603050405020304" pitchFamily="18" charset="0"/>
              </a:rPr>
              <a:t>：发现于</a:t>
            </a:r>
            <a:r>
              <a:rPr lang="zh-CN" altLang="zh-CN" sz="2000" dirty="0">
                <a:solidFill>
                  <a:srgbClr val="000000"/>
                </a:solidFill>
                <a:effectLst/>
                <a:ea typeface="微软雅黑" panose="020B0503020204020204" pitchFamily="34" charset="-122"/>
                <a:cs typeface="Times New Roman" panose="02020603050405020304" pitchFamily="18" charset="0"/>
              </a:rPr>
              <a:t>特勒阿斯布尔的阿布神庙的地窟</a:t>
            </a:r>
            <a:endParaRPr lang="zh-CN" altLang="en-US" sz="2000"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8327510" y="2680379"/>
            <a:ext cx="1521485" cy="2496783"/>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萨尔贡王青铜头像</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以一种铜合金为材料，用失蜡法铸造的雕像。</a:t>
            </a:r>
            <a:endParaRPr lang="zh-CN" altLang="en-US" sz="2000" dirty="0"/>
          </a:p>
        </p:txBody>
      </p:sp>
      <p:pic>
        <p:nvPicPr>
          <p:cNvPr id="5" name="图片 4">
            <a:extLst>
              <a:ext uri="{FF2B5EF4-FFF2-40B4-BE49-F238E27FC236}">
                <a16:creationId xmlns:a16="http://schemas.microsoft.com/office/drawing/2014/main" id="{5A418EDF-BBC3-4062-A411-B155807BC7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852556" cy="4171565"/>
          </a:xfrm>
          <a:prstGeom prst="rect">
            <a:avLst/>
          </a:prstGeom>
        </p:spPr>
      </p:pic>
      <p:pic>
        <p:nvPicPr>
          <p:cNvPr id="7" name="图片 6">
            <a:extLst>
              <a:ext uri="{FF2B5EF4-FFF2-40B4-BE49-F238E27FC236}">
                <a16:creationId xmlns:a16="http://schemas.microsoft.com/office/drawing/2014/main" id="{B68B3376-6AEF-474F-9DE2-E1397903CC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9514" y="1158492"/>
            <a:ext cx="2177996" cy="4135436"/>
          </a:xfrm>
          <a:prstGeom prst="rect">
            <a:avLst/>
          </a:prstGeom>
        </p:spPr>
      </p:pic>
    </p:spTree>
    <p:extLst>
      <p:ext uri="{BB962C8B-B14F-4D97-AF65-F5344CB8AC3E}">
        <p14:creationId xmlns:p14="http://schemas.microsoft.com/office/powerpoint/2010/main" val="2352405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1524000" y="4551060"/>
            <a:ext cx="8708904" cy="706740"/>
          </a:xfrm>
        </p:spPr>
        <p:txBody>
          <a:bodyPr/>
          <a:lstStyle/>
          <a:p>
            <a:r>
              <a:rPr lang="zh-CN" altLang="zh-CN" sz="1800" dirty="0">
                <a:solidFill>
                  <a:srgbClr val="000000"/>
                </a:solidFill>
                <a:ea typeface="微软雅黑" panose="020B0503020204020204" pitchFamily="34" charset="-122"/>
                <a:cs typeface="Times New Roman" panose="02020603050405020304" pitchFamily="18" charset="0"/>
              </a:rPr>
              <a:t>乌尔城出土的军旗</a:t>
            </a:r>
            <a:r>
              <a:rPr lang="zh-CN" altLang="en-US" sz="1800" dirty="0">
                <a:solidFill>
                  <a:srgbClr val="000000"/>
                </a:solidFill>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苏美尔绘画代表</a:t>
            </a:r>
            <a:r>
              <a:rPr lang="zh-CN" altLang="en-US" sz="1800" dirty="0">
                <a:solidFill>
                  <a:srgbClr val="000000"/>
                </a:solidFill>
                <a:effectLst/>
                <a:ea typeface="微软雅黑" panose="020B0503020204020204" pitchFamily="34" charset="-122"/>
                <a:cs typeface="Times New Roman" panose="02020603050405020304" pitchFamily="18" charset="0"/>
              </a:rPr>
              <a:t>作品</a:t>
            </a:r>
            <a:endParaRPr lang="zh-CN" altLang="en-US" dirty="0"/>
          </a:p>
        </p:txBody>
      </p:sp>
      <p:pic>
        <p:nvPicPr>
          <p:cNvPr id="5" name="图片 4">
            <a:extLst>
              <a:ext uri="{FF2B5EF4-FFF2-40B4-BE49-F238E27FC236}">
                <a16:creationId xmlns:a16="http://schemas.microsoft.com/office/drawing/2014/main" id="{5F866FB8-7E2D-46CC-AD58-A2227298B2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908" y="1123083"/>
            <a:ext cx="7637408" cy="3261173"/>
          </a:xfrm>
          <a:prstGeom prst="rect">
            <a:avLst/>
          </a:prstGeom>
        </p:spPr>
      </p:pic>
    </p:spTree>
    <p:extLst>
      <p:ext uri="{BB962C8B-B14F-4D97-AF65-F5344CB8AC3E}">
        <p14:creationId xmlns:p14="http://schemas.microsoft.com/office/powerpoint/2010/main" val="3101608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AE83B-44EE-430C-8FC7-103DFFEF0356}"/>
              </a:ext>
            </a:extLst>
          </p:cNvPr>
          <p:cNvSpPr>
            <a:spLocks noGrp="1"/>
          </p:cNvSpPr>
          <p:nvPr>
            <p:ph type="title"/>
          </p:nvPr>
        </p:nvSpPr>
        <p:spPr>
          <a:xfrm>
            <a:off x="1102864" y="3203890"/>
            <a:ext cx="6358920" cy="2289490"/>
          </a:xfrm>
        </p:spPr>
        <p:txBody>
          <a:bodyPr>
            <a:normAutofit/>
          </a:bodyPr>
          <a:lstStyle/>
          <a:p>
            <a:r>
              <a:rPr lang="zh-CN" altLang="zh-CN" sz="1800" dirty="0">
                <a:effectLst/>
                <a:latin typeface="Tahoma" panose="020B0604030504040204" pitchFamily="34" charset="0"/>
                <a:ea typeface="微软雅黑" panose="020B0503020204020204" pitchFamily="34" charset="-122"/>
                <a:cs typeface="宋体" panose="02010600030101010101" pitchFamily="2" charset="-122"/>
              </a:rPr>
              <a:t>楔形文字，最早出现在距今</a:t>
            </a:r>
            <a:r>
              <a:rPr lang="en-US" altLang="zh-CN" sz="1800" dirty="0">
                <a:effectLst/>
                <a:latin typeface="Tahoma" panose="020B0604030504040204" pitchFamily="34" charset="0"/>
                <a:ea typeface="微软雅黑" panose="020B0503020204020204" pitchFamily="34" charset="-122"/>
                <a:cs typeface="宋体" panose="02010600030101010101" pitchFamily="2" charset="-122"/>
              </a:rPr>
              <a:t>5000</a:t>
            </a:r>
            <a:r>
              <a:rPr lang="zh-CN" altLang="zh-CN" sz="1800" dirty="0">
                <a:effectLst/>
                <a:latin typeface="Tahoma" panose="020B0604030504040204" pitchFamily="34" charset="0"/>
                <a:ea typeface="微软雅黑" panose="020B0503020204020204" pitchFamily="34" charset="-122"/>
                <a:cs typeface="宋体" panose="02010600030101010101" pitchFamily="2" charset="-122"/>
              </a:rPr>
              <a:t>年左右的苏美尔地区，距今</a:t>
            </a:r>
            <a:r>
              <a:rPr lang="en-US" altLang="zh-CN" sz="1800" dirty="0">
                <a:effectLst/>
                <a:latin typeface="Tahoma" panose="020B0604030504040204" pitchFamily="34" charset="0"/>
                <a:ea typeface="微软雅黑" panose="020B0503020204020204" pitchFamily="34" charset="-122"/>
                <a:cs typeface="宋体" panose="02010600030101010101" pitchFamily="2" charset="-122"/>
              </a:rPr>
              <a:t>2000</a:t>
            </a:r>
            <a:r>
              <a:rPr lang="zh-CN" altLang="zh-CN" sz="1800" dirty="0">
                <a:effectLst/>
                <a:latin typeface="Tahoma" panose="020B0604030504040204" pitchFamily="34" charset="0"/>
                <a:ea typeface="微软雅黑" panose="020B0503020204020204" pitchFamily="34" charset="-122"/>
                <a:cs typeface="宋体" panose="02010600030101010101" pitchFamily="2" charset="-122"/>
              </a:rPr>
              <a:t>年左右这种古老的文字彻底失传，又过了</a:t>
            </a:r>
            <a:r>
              <a:rPr lang="en-US" altLang="zh-CN" sz="1800" dirty="0">
                <a:effectLst/>
                <a:latin typeface="Tahoma" panose="020B0604030504040204" pitchFamily="34" charset="0"/>
                <a:ea typeface="微软雅黑" panose="020B0503020204020204" pitchFamily="34" charset="-122"/>
                <a:cs typeface="宋体" panose="02010600030101010101" pitchFamily="2" charset="-122"/>
              </a:rPr>
              <a:t>1800</a:t>
            </a:r>
            <a:r>
              <a:rPr lang="zh-CN" altLang="zh-CN" sz="1800" dirty="0">
                <a:effectLst/>
                <a:latin typeface="Tahoma" panose="020B0604030504040204" pitchFamily="34" charset="0"/>
                <a:ea typeface="微软雅黑" panose="020B0503020204020204" pitchFamily="34" charset="-122"/>
                <a:cs typeface="宋体" panose="02010600030101010101" pitchFamily="2" charset="-122"/>
              </a:rPr>
              <a:t>多年这种古老的文字被西方专家破译，由此解读出了许许多多的西亚古老文明内容，《汉谟拉比法典》就是其中之一。</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sp>
        <p:nvSpPr>
          <p:cNvPr id="3" name="内容占位符 2">
            <a:extLst>
              <a:ext uri="{FF2B5EF4-FFF2-40B4-BE49-F238E27FC236}">
                <a16:creationId xmlns:a16="http://schemas.microsoft.com/office/drawing/2014/main" id="{86183ECA-096E-4635-8867-F0D9B87B3177}"/>
              </a:ext>
            </a:extLst>
          </p:cNvPr>
          <p:cNvSpPr>
            <a:spLocks noGrp="1"/>
          </p:cNvSpPr>
          <p:nvPr>
            <p:ph idx="1"/>
          </p:nvPr>
        </p:nvSpPr>
        <p:spPr>
          <a:xfrm>
            <a:off x="838200" y="1825625"/>
            <a:ext cx="6623583" cy="4093544"/>
          </a:xfrm>
        </p:spPr>
        <p:txBody>
          <a:bodyPr/>
          <a:lstStyle/>
          <a:p>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汉谟拉比法典》（图</a:t>
            </a: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2</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），是世界公认的人类历史上第一部法典，距今</a:t>
            </a: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3800</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年左右，由古巴比伦国王汉谟拉比颁布。法典内容由序言、正文、结语三部分组成，其中正文包括</a:t>
            </a:r>
            <a:r>
              <a:rPr lang="en-US"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282</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条详细的法律规定，全部由阿卡德语和楔形文字写成。</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4" name="图片 3">
            <a:extLst>
              <a:ext uri="{FF2B5EF4-FFF2-40B4-BE49-F238E27FC236}">
                <a16:creationId xmlns:a16="http://schemas.microsoft.com/office/drawing/2014/main" id="{1269EF88-4F8D-492D-B5AA-B7CF1F74C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7969" y="365125"/>
            <a:ext cx="3625831" cy="5811839"/>
          </a:xfrm>
          <a:prstGeom prst="rect">
            <a:avLst/>
          </a:prstGeom>
        </p:spPr>
      </p:pic>
    </p:spTree>
    <p:extLst>
      <p:ext uri="{BB962C8B-B14F-4D97-AF65-F5344CB8AC3E}">
        <p14:creationId xmlns:p14="http://schemas.microsoft.com/office/powerpoint/2010/main" val="2942554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927616" y="2128946"/>
            <a:ext cx="1544939" cy="2275530"/>
          </a:xfrm>
        </p:spPr>
        <p:txBody>
          <a:bodyPr>
            <a:normAutofit fontScale="90000"/>
          </a:bodyPr>
          <a:lstStyle/>
          <a:p>
            <a:r>
              <a:rPr lang="zh-CN" altLang="zh-CN" sz="1800" dirty="0">
                <a:effectLst/>
                <a:ea typeface="微软雅黑" panose="020B0503020204020204" pitchFamily="34" charset="-122"/>
                <a:cs typeface="Times New Roman" panose="02020603050405020304" pitchFamily="18" charset="0"/>
              </a:rPr>
              <a:t>人首带翼兽身像</a:t>
            </a:r>
            <a:r>
              <a:rPr lang="zh-CN" altLang="en-US"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他们的正面表现为圆雕，侧面为浮雕。正面</a:t>
            </a:r>
            <a:r>
              <a:rPr lang="en-US" altLang="zh-CN" sz="1800" dirty="0">
                <a:solidFill>
                  <a:srgbClr val="000000"/>
                </a:solidFill>
                <a:effectLst/>
                <a:ea typeface="微软雅黑" panose="020B0503020204020204" pitchFamily="34" charset="-122"/>
                <a:cs typeface="Times New Roman" panose="02020603050405020304" pitchFamily="18" charset="0"/>
              </a:rPr>
              <a:t>2</a:t>
            </a:r>
            <a:r>
              <a:rPr lang="zh-CN" altLang="zh-CN" sz="1800" dirty="0">
                <a:solidFill>
                  <a:srgbClr val="000000"/>
                </a:solidFill>
                <a:effectLst/>
                <a:ea typeface="微软雅黑" panose="020B0503020204020204" pitchFamily="34" charset="-122"/>
                <a:cs typeface="Times New Roman" panose="02020603050405020304" pitchFamily="18" charset="0"/>
              </a:rPr>
              <a:t>条腿，侧面</a:t>
            </a:r>
            <a:r>
              <a:rPr lang="en-US" altLang="zh-CN" sz="1800" dirty="0">
                <a:solidFill>
                  <a:srgbClr val="000000"/>
                </a:solidFill>
                <a:effectLst/>
                <a:ea typeface="微软雅黑" panose="020B0503020204020204" pitchFamily="34" charset="-122"/>
                <a:cs typeface="Times New Roman" panose="02020603050405020304" pitchFamily="18" charset="0"/>
              </a:rPr>
              <a:t>4</a:t>
            </a:r>
            <a:r>
              <a:rPr lang="zh-CN" altLang="zh-CN" sz="1800" dirty="0">
                <a:solidFill>
                  <a:srgbClr val="000000"/>
                </a:solidFill>
                <a:effectLst/>
                <a:ea typeface="微软雅黑" panose="020B0503020204020204" pitchFamily="34" charset="-122"/>
                <a:cs typeface="Times New Roman" panose="02020603050405020304" pitchFamily="18" charset="0"/>
              </a:rPr>
              <a:t>条，转角</a:t>
            </a:r>
            <a:r>
              <a:rPr lang="en-US" altLang="zh-CN" sz="1800" dirty="0">
                <a:solidFill>
                  <a:srgbClr val="000000"/>
                </a:solidFill>
                <a:effectLst/>
                <a:ea typeface="微软雅黑" panose="020B0503020204020204" pitchFamily="34" charset="-122"/>
                <a:cs typeface="Times New Roman" panose="02020603050405020304" pitchFamily="18" charset="0"/>
              </a:rPr>
              <a:t>1</a:t>
            </a:r>
            <a:r>
              <a:rPr lang="zh-CN" altLang="zh-CN" sz="1800" dirty="0">
                <a:solidFill>
                  <a:srgbClr val="000000"/>
                </a:solidFill>
                <a:effectLst/>
                <a:ea typeface="微软雅黑" panose="020B0503020204020204" pitchFamily="34" charset="-122"/>
                <a:cs typeface="Times New Roman" panose="02020603050405020304" pitchFamily="18" charset="0"/>
              </a:rPr>
              <a:t>条在两面共用</a:t>
            </a:r>
            <a:r>
              <a:rPr lang="zh-CN" altLang="zh-CN" sz="1800" dirty="0">
                <a:effectLst/>
                <a:ea typeface="微软雅黑" panose="020B0503020204020204" pitchFamily="34" charset="-122"/>
                <a:cs typeface="Times New Roman" panose="02020603050405020304" pitchFamily="18" charset="0"/>
              </a:rPr>
              <a:t>，这样造型是为了让人从正面和侧面都看到完整的守护神</a:t>
            </a:r>
            <a:r>
              <a:rPr lang="zh-CN" altLang="en-US" sz="1800" dirty="0">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B64CCB2C-E2FC-472F-B83E-63428B719A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356611" cy="4176901"/>
          </a:xfrm>
          <a:prstGeom prst="rect">
            <a:avLst/>
          </a:prstGeom>
        </p:spPr>
      </p:pic>
      <p:pic>
        <p:nvPicPr>
          <p:cNvPr id="6" name="图片 5">
            <a:extLst>
              <a:ext uri="{FF2B5EF4-FFF2-40B4-BE49-F238E27FC236}">
                <a16:creationId xmlns:a16="http://schemas.microsoft.com/office/drawing/2014/main" id="{CD90AA6D-4FC4-4854-9081-2091B1260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122363"/>
            <a:ext cx="2459648" cy="4176901"/>
          </a:xfrm>
          <a:prstGeom prst="rect">
            <a:avLst/>
          </a:prstGeom>
        </p:spPr>
      </p:pic>
    </p:spTree>
    <p:extLst>
      <p:ext uri="{BB962C8B-B14F-4D97-AF65-F5344CB8AC3E}">
        <p14:creationId xmlns:p14="http://schemas.microsoft.com/office/powerpoint/2010/main" val="3327978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241460" y="1122363"/>
            <a:ext cx="2426540" cy="2249051"/>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垂死的母狮</a:t>
            </a:r>
            <a:endParaRPr lang="zh-CN" altLang="en-US" dirty="0"/>
          </a:p>
        </p:txBody>
      </p:sp>
      <p:pic>
        <p:nvPicPr>
          <p:cNvPr id="5" name="图片 4">
            <a:extLst>
              <a:ext uri="{FF2B5EF4-FFF2-40B4-BE49-F238E27FC236}">
                <a16:creationId xmlns:a16="http://schemas.microsoft.com/office/drawing/2014/main" id="{6B54AFE9-7FD6-4E9A-8A96-414F35346A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6717461" cy="4135437"/>
          </a:xfrm>
          <a:prstGeom prst="rect">
            <a:avLst/>
          </a:prstGeom>
        </p:spPr>
      </p:pic>
    </p:spTree>
    <p:extLst>
      <p:ext uri="{BB962C8B-B14F-4D97-AF65-F5344CB8AC3E}">
        <p14:creationId xmlns:p14="http://schemas.microsoft.com/office/powerpoint/2010/main" val="164468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833832" y="1122363"/>
            <a:ext cx="2834167"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巴比伦城</a:t>
            </a:r>
            <a:r>
              <a:rPr lang="zh-CN" altLang="en-US" sz="1800" dirty="0">
                <a:solidFill>
                  <a:srgbClr val="000000"/>
                </a:solidFill>
                <a:effectLst/>
                <a:ea typeface="微软雅黑" panose="020B0503020204020204" pitchFamily="34" charset="-122"/>
                <a:cs typeface="Times New Roman" panose="02020603050405020304" pitchFamily="18" charset="0"/>
              </a:rPr>
              <a:t>门墙镶嵌画</a:t>
            </a:r>
            <a:endParaRPr lang="zh-CN" altLang="en-US" dirty="0"/>
          </a:p>
        </p:txBody>
      </p:sp>
      <p:pic>
        <p:nvPicPr>
          <p:cNvPr id="5" name="图片 4">
            <a:extLst>
              <a:ext uri="{FF2B5EF4-FFF2-40B4-BE49-F238E27FC236}">
                <a16:creationId xmlns:a16="http://schemas.microsoft.com/office/drawing/2014/main" id="{8F9196EF-B86E-453B-8B48-7CF048DF6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0701"/>
            <a:ext cx="6309833" cy="4147099"/>
          </a:xfrm>
          <a:prstGeom prst="rect">
            <a:avLst/>
          </a:prstGeom>
        </p:spPr>
      </p:pic>
    </p:spTree>
    <p:extLst>
      <p:ext uri="{BB962C8B-B14F-4D97-AF65-F5344CB8AC3E}">
        <p14:creationId xmlns:p14="http://schemas.microsoft.com/office/powerpoint/2010/main" val="26130887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873612" y="1122363"/>
            <a:ext cx="2794388" cy="2387600"/>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巴比伦城</a:t>
            </a:r>
            <a:r>
              <a:rPr lang="zh-CN" altLang="en-US" sz="2000" dirty="0">
                <a:solidFill>
                  <a:srgbClr val="000000"/>
                </a:solidFill>
                <a:effectLst/>
                <a:ea typeface="微软雅黑" panose="020B0503020204020204" pitchFamily="34" charset="-122"/>
                <a:cs typeface="Times New Roman" panose="02020603050405020304" pitchFamily="18" charset="0"/>
              </a:rPr>
              <a:t>门墙镶嵌画</a:t>
            </a:r>
            <a:endParaRPr lang="zh-CN" altLang="en-US" sz="2000" dirty="0"/>
          </a:p>
        </p:txBody>
      </p:sp>
      <p:pic>
        <p:nvPicPr>
          <p:cNvPr id="5" name="图片 4">
            <a:extLst>
              <a:ext uri="{FF2B5EF4-FFF2-40B4-BE49-F238E27FC236}">
                <a16:creationId xmlns:a16="http://schemas.microsoft.com/office/drawing/2014/main" id="{2EB0BA8A-771C-4C1F-A814-AF1B300128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6447334" cy="4140397"/>
          </a:xfrm>
          <a:prstGeom prst="rect">
            <a:avLst/>
          </a:prstGeom>
        </p:spPr>
      </p:pic>
    </p:spTree>
    <p:extLst>
      <p:ext uri="{BB962C8B-B14F-4D97-AF65-F5344CB8AC3E}">
        <p14:creationId xmlns:p14="http://schemas.microsoft.com/office/powerpoint/2010/main" val="2609022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8B9C84-1A70-47B8-AAB1-70FE60F40E2E}"/>
              </a:ext>
            </a:extLst>
          </p:cNvPr>
          <p:cNvSpPr>
            <a:spLocks noGrp="1"/>
          </p:cNvSpPr>
          <p:nvPr>
            <p:ph type="title"/>
          </p:nvPr>
        </p:nvSpPr>
        <p:spPr>
          <a:xfrm>
            <a:off x="838200" y="2019421"/>
            <a:ext cx="10515600" cy="1325563"/>
          </a:xfrm>
        </p:spPr>
        <p:txBody>
          <a:bodyPr>
            <a:normAutofit/>
          </a:bodyPr>
          <a:lstStyle/>
          <a:p>
            <a:pPr algn="ctr"/>
            <a:r>
              <a:rPr lang="zh-CN" altLang="en-US" sz="4000" dirty="0"/>
              <a:t>第三章  古希腊、古罗马美术</a:t>
            </a:r>
          </a:p>
        </p:txBody>
      </p:sp>
    </p:spTree>
    <p:extLst>
      <p:ext uri="{BB962C8B-B14F-4D97-AF65-F5344CB8AC3E}">
        <p14:creationId xmlns:p14="http://schemas.microsoft.com/office/powerpoint/2010/main" val="502154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7831730" y="2498894"/>
            <a:ext cx="2836269" cy="2758905"/>
          </a:xfrm>
        </p:spPr>
        <p:txBody>
          <a:bodyPr/>
          <a:lstStyle/>
          <a:p>
            <a:r>
              <a:rPr lang="zh-CN" altLang="zh-CN" sz="2400" dirty="0">
                <a:effectLst/>
                <a:latin typeface="Tahoma" panose="020B0604030504040204" pitchFamily="34" charset="0"/>
                <a:ea typeface="微软雅黑" panose="020B0503020204020204" pitchFamily="34" charset="-122"/>
                <a:cs typeface="Times New Roman" panose="02020603050405020304" pitchFamily="18" charset="0"/>
              </a:rPr>
              <a:t>拉斯科洞窟壁画</a:t>
            </a:r>
            <a:r>
              <a:rPr lang="zh-CN" altLang="en-US" sz="2400" dirty="0">
                <a:effectLst/>
                <a:latin typeface="Tahoma" panose="020B0604030504040204" pitchFamily="34" charset="0"/>
                <a:ea typeface="微软雅黑" panose="020B0503020204020204" pitchFamily="34" charset="-122"/>
                <a:cs typeface="Times New Roman" panose="02020603050405020304" pitchFamily="18" charset="0"/>
              </a:rPr>
              <a:t>：野马</a:t>
            </a:r>
            <a:endParaRPr lang="zh-CN" altLang="en-US" dirty="0"/>
          </a:p>
        </p:txBody>
      </p:sp>
      <p:pic>
        <p:nvPicPr>
          <p:cNvPr id="5" name="图片 4">
            <a:extLst>
              <a:ext uri="{FF2B5EF4-FFF2-40B4-BE49-F238E27FC236}">
                <a16:creationId xmlns:a16="http://schemas.microsoft.com/office/drawing/2014/main" id="{4B1F26D9-C7D8-46F2-8ED5-27DEDAA67A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6340"/>
            <a:ext cx="6233278" cy="4151460"/>
          </a:xfrm>
          <a:prstGeom prst="rect">
            <a:avLst/>
          </a:prstGeom>
        </p:spPr>
      </p:pic>
    </p:spTree>
    <p:extLst>
      <p:ext uri="{BB962C8B-B14F-4D97-AF65-F5344CB8AC3E}">
        <p14:creationId xmlns:p14="http://schemas.microsoft.com/office/powerpoint/2010/main" val="1247437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056934" y="1122363"/>
            <a:ext cx="3611066" cy="2765582"/>
          </a:xfrm>
        </p:spPr>
        <p:txBody>
          <a:bodyPr/>
          <a:lstStyle/>
          <a:p>
            <a:r>
              <a:rPr lang="zh-CN" altLang="zh-CN" sz="1800" dirty="0">
                <a:effectLst/>
                <a:ea typeface="微软雅黑" panose="020B0503020204020204" pitchFamily="34" charset="-122"/>
                <a:cs typeface="Times New Roman" panose="02020603050405020304" pitchFamily="18" charset="0"/>
              </a:rPr>
              <a:t>克诺索斯宫</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克里特岛最大的宫殿</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英语中的 “迷宫”一词就是由克诺索斯宫殿引申而来</a:t>
            </a:r>
            <a:endParaRPr lang="zh-CN" altLang="en-US" dirty="0"/>
          </a:p>
        </p:txBody>
      </p:sp>
      <p:pic>
        <p:nvPicPr>
          <p:cNvPr id="5" name="图片 4">
            <a:extLst>
              <a:ext uri="{FF2B5EF4-FFF2-40B4-BE49-F238E27FC236}">
                <a16:creationId xmlns:a16="http://schemas.microsoft.com/office/drawing/2014/main" id="{78E7726C-0BED-4DA6-B712-F6FAB7441F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532934" cy="4149701"/>
          </a:xfrm>
          <a:prstGeom prst="rect">
            <a:avLst/>
          </a:prstGeom>
        </p:spPr>
      </p:pic>
    </p:spTree>
    <p:extLst>
      <p:ext uri="{BB962C8B-B14F-4D97-AF65-F5344CB8AC3E}">
        <p14:creationId xmlns:p14="http://schemas.microsoft.com/office/powerpoint/2010/main" val="11732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1524000" y="1122363"/>
            <a:ext cx="3109270" cy="2387600"/>
          </a:xfrm>
        </p:spPr>
        <p:txBody>
          <a:bodyPr>
            <a:normAutofit/>
          </a:bodyPr>
          <a:lstStyle/>
          <a:p>
            <a:r>
              <a:rPr lang="zh-CN" altLang="zh-CN" sz="2000" dirty="0">
                <a:effectLst/>
                <a:ea typeface="微软雅黑" panose="020B0503020204020204" pitchFamily="34" charset="-122"/>
                <a:cs typeface="Times New Roman" panose="02020603050405020304" pitchFamily="18" charset="0"/>
              </a:rPr>
              <a:t>克诺索斯宫的</a:t>
            </a:r>
            <a:r>
              <a:rPr lang="zh-CN" altLang="en-US" sz="2000" dirty="0">
                <a:effectLst/>
                <a:ea typeface="微软雅黑" panose="020B0503020204020204" pitchFamily="34" charset="-122"/>
                <a:cs typeface="Times New Roman" panose="02020603050405020304" pitchFamily="18" charset="0"/>
              </a:rPr>
              <a:t>壁画：</a:t>
            </a:r>
            <a:br>
              <a:rPr lang="en-US" altLang="zh-CN" sz="2000" dirty="0">
                <a:effectLst/>
                <a:ea typeface="微软雅黑" panose="020B0503020204020204" pitchFamily="34" charset="-122"/>
                <a:cs typeface="Times New Roman" panose="02020603050405020304" pitchFamily="18" charset="0"/>
              </a:rPr>
            </a:br>
            <a:r>
              <a:rPr lang="zh-CN" altLang="en-US" sz="2000" dirty="0">
                <a:effectLst/>
                <a:ea typeface="微软雅黑" panose="020B0503020204020204" pitchFamily="34" charset="-122"/>
                <a:cs typeface="Times New Roman" panose="02020603050405020304" pitchFamily="18" charset="0"/>
              </a:rPr>
              <a:t>跳跃的牛</a:t>
            </a:r>
            <a:endParaRPr lang="zh-CN" altLang="en-US" sz="2000" dirty="0"/>
          </a:p>
        </p:txBody>
      </p:sp>
      <p:pic>
        <p:nvPicPr>
          <p:cNvPr id="5" name="图片 4">
            <a:extLst>
              <a:ext uri="{FF2B5EF4-FFF2-40B4-BE49-F238E27FC236}">
                <a16:creationId xmlns:a16="http://schemas.microsoft.com/office/drawing/2014/main" id="{47F8B5EB-855A-4D5A-80B5-E8A5B8946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3270" y="1108923"/>
            <a:ext cx="6034730" cy="4148877"/>
          </a:xfrm>
          <a:prstGeom prst="rect">
            <a:avLst/>
          </a:prstGeom>
        </p:spPr>
      </p:pic>
    </p:spTree>
    <p:extLst>
      <p:ext uri="{BB962C8B-B14F-4D97-AF65-F5344CB8AC3E}">
        <p14:creationId xmlns:p14="http://schemas.microsoft.com/office/powerpoint/2010/main" val="8103730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390516" y="1122363"/>
            <a:ext cx="5653924" cy="2387600"/>
          </a:xfrm>
        </p:spPr>
        <p:txBody>
          <a:bodyPr/>
          <a:lstStyle/>
          <a:p>
            <a:r>
              <a:rPr lang="zh-CN" altLang="zh-CN" sz="1800" dirty="0">
                <a:effectLst/>
                <a:ea typeface="微软雅黑" panose="020B0503020204020204" pitchFamily="34" charset="-122"/>
                <a:cs typeface="Times New Roman" panose="02020603050405020304" pitchFamily="18" charset="0"/>
              </a:rPr>
              <a:t>克诺索斯宫的祭祀人偶像</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持蛇女神像</a:t>
            </a:r>
            <a:endParaRPr lang="zh-CN" altLang="en-US" dirty="0"/>
          </a:p>
        </p:txBody>
      </p:sp>
      <p:pic>
        <p:nvPicPr>
          <p:cNvPr id="5" name="图片 4">
            <a:extLst>
              <a:ext uri="{FF2B5EF4-FFF2-40B4-BE49-F238E27FC236}">
                <a16:creationId xmlns:a16="http://schemas.microsoft.com/office/drawing/2014/main" id="{C17D77D5-FDAF-4428-A45F-171B8E179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1868" y="1122363"/>
            <a:ext cx="2684815" cy="4154828"/>
          </a:xfrm>
          <a:prstGeom prst="rect">
            <a:avLst/>
          </a:prstGeom>
        </p:spPr>
      </p:pic>
    </p:spTree>
    <p:extLst>
      <p:ext uri="{BB962C8B-B14F-4D97-AF65-F5344CB8AC3E}">
        <p14:creationId xmlns:p14="http://schemas.microsoft.com/office/powerpoint/2010/main" val="38225524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006234" y="1122363"/>
            <a:ext cx="2661765" cy="3323994"/>
          </a:xfrm>
        </p:spPr>
        <p:txBody>
          <a:bodyPr/>
          <a:lstStyle/>
          <a:p>
            <a:r>
              <a:rPr lang="zh-CN" altLang="zh-CN" sz="1800" dirty="0">
                <a:effectLst/>
                <a:ea typeface="微软雅黑" panose="020B0503020204020204" pitchFamily="34" charset="-122"/>
                <a:cs typeface="Times New Roman" panose="02020603050405020304" pitchFamily="18" charset="0"/>
              </a:rPr>
              <a:t>狮子门是迈锡尼要塞最外侧的一道门，左侧被一道天然岩石屏障掩护，右侧是巨大的石块砌成的堡垒。顶端是一块巨大的横梁，石板上是一根米诺斯风格的圆柱两侧站着两只狮子的三角浮雕。</a:t>
            </a:r>
            <a:endParaRPr lang="zh-CN" altLang="en-US" dirty="0"/>
          </a:p>
        </p:txBody>
      </p:sp>
      <p:pic>
        <p:nvPicPr>
          <p:cNvPr id="5" name="图片 4">
            <a:extLst>
              <a:ext uri="{FF2B5EF4-FFF2-40B4-BE49-F238E27FC236}">
                <a16:creationId xmlns:a16="http://schemas.microsoft.com/office/drawing/2014/main" id="{92521AFC-3487-41AE-9CF8-E19C8B4FD0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553071" cy="4167343"/>
          </a:xfrm>
          <a:prstGeom prst="rect">
            <a:avLst/>
          </a:prstGeom>
        </p:spPr>
      </p:pic>
    </p:spTree>
    <p:extLst>
      <p:ext uri="{BB962C8B-B14F-4D97-AF65-F5344CB8AC3E}">
        <p14:creationId xmlns:p14="http://schemas.microsoft.com/office/powerpoint/2010/main" val="40130982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5905208" y="1122363"/>
            <a:ext cx="4762791" cy="2387600"/>
          </a:xfrm>
        </p:spPr>
        <p:txBody>
          <a:bodyPr/>
          <a:lstStyle/>
          <a:p>
            <a:r>
              <a:rPr lang="zh-CN" altLang="zh-CN" sz="1800" dirty="0">
                <a:effectLst/>
                <a:ea typeface="微软雅黑" panose="020B0503020204020204" pitchFamily="34" charset="-122"/>
                <a:cs typeface="Arial" panose="020B0604020202020204" pitchFamily="34" charset="0"/>
              </a:rPr>
              <a:t>阿伽门农</a:t>
            </a:r>
            <a:r>
              <a:rPr lang="zh-CN" altLang="en-US" sz="1800" dirty="0">
                <a:effectLst/>
                <a:ea typeface="微软雅黑" panose="020B0503020204020204" pitchFamily="34" charset="-122"/>
                <a:cs typeface="Arial" panose="020B0604020202020204" pitchFamily="34" charset="0"/>
              </a:rPr>
              <a:t>黄金面具：</a:t>
            </a:r>
            <a:r>
              <a:rPr lang="zh-CN" altLang="zh-CN" sz="1800" dirty="0">
                <a:effectLst/>
                <a:ea typeface="微软雅黑" panose="020B0503020204020204" pitchFamily="34" charset="-122"/>
                <a:cs typeface="Arial" panose="020B0604020202020204" pitchFamily="34" charset="0"/>
              </a:rPr>
              <a:t>公元前</a:t>
            </a:r>
            <a:r>
              <a:rPr lang="en-US" altLang="zh-CN" sz="1800" dirty="0">
                <a:effectLst/>
                <a:ea typeface="微软雅黑" panose="020B0503020204020204" pitchFamily="34" charset="-122"/>
                <a:cs typeface="Arial" panose="020B0604020202020204" pitchFamily="34" charset="0"/>
              </a:rPr>
              <a:t>1580</a:t>
            </a:r>
            <a:r>
              <a:rPr lang="zh-CN" altLang="zh-CN" sz="1800" dirty="0">
                <a:effectLst/>
                <a:ea typeface="微软雅黑" panose="020B0503020204020204" pitchFamily="34" charset="-122"/>
                <a:cs typeface="Arial" panose="020B0604020202020204" pitchFamily="34" charset="0"/>
              </a:rPr>
              <a:t>至前</a:t>
            </a:r>
            <a:r>
              <a:rPr lang="en-US" altLang="zh-CN" sz="1800" dirty="0">
                <a:effectLst/>
                <a:ea typeface="微软雅黑" panose="020B0503020204020204" pitchFamily="34" charset="-122"/>
                <a:cs typeface="Arial" panose="020B0604020202020204" pitchFamily="34" charset="0"/>
              </a:rPr>
              <a:t>1500</a:t>
            </a:r>
            <a:r>
              <a:rPr lang="zh-CN" altLang="zh-CN" sz="1800" dirty="0">
                <a:effectLst/>
                <a:ea typeface="微软雅黑" panose="020B0503020204020204" pitchFamily="34" charset="-122"/>
                <a:cs typeface="Arial" panose="020B0604020202020204" pitchFamily="34" charset="0"/>
              </a:rPr>
              <a:t>年，高</a:t>
            </a:r>
            <a:r>
              <a:rPr lang="en-US" altLang="zh-CN" sz="1800" dirty="0">
                <a:effectLst/>
                <a:ea typeface="微软雅黑" panose="020B0503020204020204" pitchFamily="34" charset="-122"/>
                <a:cs typeface="Arial" panose="020B0604020202020204" pitchFamily="34" charset="0"/>
              </a:rPr>
              <a:t>26</a:t>
            </a:r>
            <a:r>
              <a:rPr lang="zh-CN" altLang="zh-CN" sz="1800" dirty="0">
                <a:effectLst/>
                <a:ea typeface="微软雅黑" panose="020B0503020204020204" pitchFamily="34" charset="-122"/>
                <a:cs typeface="Arial" panose="020B0604020202020204" pitchFamily="34" charset="0"/>
              </a:rPr>
              <a:t>厘米。面具是用整块金箔在死者面部直接敲打而成</a:t>
            </a:r>
            <a:endParaRPr lang="zh-CN" altLang="en-US" dirty="0"/>
          </a:p>
        </p:txBody>
      </p:sp>
      <p:pic>
        <p:nvPicPr>
          <p:cNvPr id="5" name="图片 4">
            <a:extLst>
              <a:ext uri="{FF2B5EF4-FFF2-40B4-BE49-F238E27FC236}">
                <a16:creationId xmlns:a16="http://schemas.microsoft.com/office/drawing/2014/main" id="{BB21D763-644C-4041-B33D-52C5313DF0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018750" cy="4162882"/>
          </a:xfrm>
          <a:prstGeom prst="rect">
            <a:avLst/>
          </a:prstGeom>
        </p:spPr>
      </p:pic>
    </p:spTree>
    <p:extLst>
      <p:ext uri="{BB962C8B-B14F-4D97-AF65-F5344CB8AC3E}">
        <p14:creationId xmlns:p14="http://schemas.microsoft.com/office/powerpoint/2010/main" val="8604570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基格拉迪群岛</a:t>
            </a:r>
            <a:b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石雕偶像</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A726C2C0-0BC5-4045-ADDC-13CA34AAC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7262" y="1122363"/>
            <a:ext cx="1674266" cy="4135437"/>
          </a:xfrm>
          <a:prstGeom prst="rect">
            <a:avLst/>
          </a:prstGeom>
        </p:spPr>
      </p:pic>
    </p:spTree>
    <p:extLst>
      <p:ext uri="{BB962C8B-B14F-4D97-AF65-F5344CB8AC3E}">
        <p14:creationId xmlns:p14="http://schemas.microsoft.com/office/powerpoint/2010/main" val="345734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398962" y="1122363"/>
            <a:ext cx="3269038" cy="3128550"/>
          </a:xfrm>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荷马时期瓶画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几何风格</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0ACA6FDA-272C-49C9-AC0C-64C2DE1994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785326" cy="4135437"/>
          </a:xfrm>
          <a:prstGeom prst="rect">
            <a:avLst/>
          </a:prstGeom>
        </p:spPr>
      </p:pic>
    </p:spTree>
    <p:extLst>
      <p:ext uri="{BB962C8B-B14F-4D97-AF65-F5344CB8AC3E}">
        <p14:creationId xmlns:p14="http://schemas.microsoft.com/office/powerpoint/2010/main" val="227966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3657600" y="1122363"/>
            <a:ext cx="1633357" cy="2940086"/>
          </a:xfrm>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古风时期瓶画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b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东方风格</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8327322" y="2212708"/>
            <a:ext cx="2340678" cy="3045092"/>
          </a:xfrm>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古风时期瓶画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endParaRPr lang="en-US" altLang="zh-CN" sz="1800" dirty="0">
              <a:latin typeface="Tahoma" panose="020B0604030504040204" pitchFamily="34" charset="0"/>
              <a:ea typeface="微软雅黑" panose="020B0503020204020204" pitchFamily="34" charset="-122"/>
              <a:cs typeface="Times New Roman" panose="02020603050405020304" pitchFamily="18" charset="0"/>
            </a:endParaRPr>
          </a:p>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黑绘风格</a:t>
            </a:r>
          </a:p>
          <a:p>
            <a:pPr>
              <a:spcAft>
                <a:spcPts val="1000"/>
              </a:spcAft>
            </a:pP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阿喀琉斯与埃阿斯玩骰子</a:t>
            </a: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5" name="图片 4">
            <a:extLst>
              <a:ext uri="{FF2B5EF4-FFF2-40B4-BE49-F238E27FC236}">
                <a16:creationId xmlns:a16="http://schemas.microsoft.com/office/drawing/2014/main" id="{C210A972-9955-4AC6-939C-ACC13AD280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1959923" cy="4135437"/>
          </a:xfrm>
          <a:prstGeom prst="rect">
            <a:avLst/>
          </a:prstGeom>
        </p:spPr>
      </p:pic>
      <p:pic>
        <p:nvPicPr>
          <p:cNvPr id="7" name="图片 6">
            <a:extLst>
              <a:ext uri="{FF2B5EF4-FFF2-40B4-BE49-F238E27FC236}">
                <a16:creationId xmlns:a16="http://schemas.microsoft.com/office/drawing/2014/main" id="{89F95245-944D-49CC-9116-0A4B2C284F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1697" y="1131288"/>
            <a:ext cx="2717606" cy="4117585"/>
          </a:xfrm>
          <a:prstGeom prst="rect">
            <a:avLst/>
          </a:prstGeom>
        </p:spPr>
      </p:pic>
    </p:spTree>
    <p:extLst>
      <p:ext uri="{BB962C8B-B14F-4D97-AF65-F5344CB8AC3E}">
        <p14:creationId xmlns:p14="http://schemas.microsoft.com/office/powerpoint/2010/main" val="2138754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6507829" y="1122363"/>
            <a:ext cx="3320226" cy="2940086"/>
          </a:xfrm>
        </p:spPr>
        <p:txBody>
          <a:bodyPr/>
          <a:lstStyle/>
          <a:p>
            <a:pPr algn="l"/>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古风时期瓶画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红绘风格</a:t>
            </a:r>
            <a:b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它恰好与黑绘风格相反，是在背景上涂上黑色，留下主体部分的赭色，人物细部用线来描绘。以神话题材和日常生活题材为主</a:t>
            </a:r>
            <a:endParaRPr lang="zh-CN" altLang="en-US" dirty="0"/>
          </a:p>
        </p:txBody>
      </p:sp>
      <p:pic>
        <p:nvPicPr>
          <p:cNvPr id="5" name="图片 4">
            <a:extLst>
              <a:ext uri="{FF2B5EF4-FFF2-40B4-BE49-F238E27FC236}">
                <a16:creationId xmlns:a16="http://schemas.microsoft.com/office/drawing/2014/main" id="{E126BFF4-C81C-4338-8D7D-73C18F231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9589" y="1122363"/>
            <a:ext cx="4488240" cy="4152256"/>
          </a:xfrm>
          <a:prstGeom prst="rect">
            <a:avLst/>
          </a:prstGeom>
        </p:spPr>
      </p:pic>
    </p:spTree>
    <p:extLst>
      <p:ext uri="{BB962C8B-B14F-4D97-AF65-F5344CB8AC3E}">
        <p14:creationId xmlns:p14="http://schemas.microsoft.com/office/powerpoint/2010/main" val="2318683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350590" y="1122362"/>
            <a:ext cx="2317409" cy="2646919"/>
          </a:xfrm>
        </p:spPr>
        <p:txBody>
          <a:bodyPr/>
          <a:lstStyle/>
          <a:p>
            <a:pPr algn="l">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多立克式</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爱奥尼亚式</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科林斯柱式</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6A0ACF90-5439-495C-9FFF-0687583D03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1804915" cy="4135437"/>
          </a:xfrm>
          <a:prstGeom prst="rect">
            <a:avLst/>
          </a:prstGeom>
        </p:spPr>
      </p:pic>
      <p:pic>
        <p:nvPicPr>
          <p:cNvPr id="7" name="图片 6">
            <a:extLst>
              <a:ext uri="{FF2B5EF4-FFF2-40B4-BE49-F238E27FC236}">
                <a16:creationId xmlns:a16="http://schemas.microsoft.com/office/drawing/2014/main" id="{6CAD318D-6F5D-4A2F-898E-FEEE7DF165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3913" y="1122363"/>
            <a:ext cx="1466765" cy="4142620"/>
          </a:xfrm>
          <a:prstGeom prst="rect">
            <a:avLst/>
          </a:prstGeom>
        </p:spPr>
      </p:pic>
      <p:pic>
        <p:nvPicPr>
          <p:cNvPr id="9" name="图片 8">
            <a:extLst>
              <a:ext uri="{FF2B5EF4-FFF2-40B4-BE49-F238E27FC236}">
                <a16:creationId xmlns:a16="http://schemas.microsoft.com/office/drawing/2014/main" id="{879572B9-872F-474E-B9BE-A4C29E3F1F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122363"/>
            <a:ext cx="2226579" cy="4133649"/>
          </a:xfrm>
          <a:prstGeom prst="rect">
            <a:avLst/>
          </a:prstGeom>
        </p:spPr>
      </p:pic>
    </p:spTree>
    <p:extLst>
      <p:ext uri="{BB962C8B-B14F-4D97-AF65-F5344CB8AC3E}">
        <p14:creationId xmlns:p14="http://schemas.microsoft.com/office/powerpoint/2010/main" val="182651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8700164" y="2750180"/>
            <a:ext cx="1967836" cy="2507620"/>
          </a:xfrm>
        </p:spPr>
        <p:txBody>
          <a:bodyPr/>
          <a:lstStyle/>
          <a:p>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拉斯科洞窟壁画</a:t>
            </a:r>
          </a:p>
          <a:p>
            <a:endParaRPr lang="zh-CN" altLang="en-US" dirty="0"/>
          </a:p>
        </p:txBody>
      </p:sp>
      <p:pic>
        <p:nvPicPr>
          <p:cNvPr id="5" name="图片 4">
            <a:extLst>
              <a:ext uri="{FF2B5EF4-FFF2-40B4-BE49-F238E27FC236}">
                <a16:creationId xmlns:a16="http://schemas.microsoft.com/office/drawing/2014/main" id="{5C9C630C-1174-42AA-A9BF-C06CE2D24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7176164" cy="4143614"/>
          </a:xfrm>
          <a:prstGeom prst="rect">
            <a:avLst/>
          </a:prstGeom>
        </p:spPr>
      </p:pic>
    </p:spTree>
    <p:extLst>
      <p:ext uri="{BB962C8B-B14F-4D97-AF65-F5344CB8AC3E}">
        <p14:creationId xmlns:p14="http://schemas.microsoft.com/office/powerpoint/2010/main" val="7768837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6319364" y="1122363"/>
            <a:ext cx="3766957" cy="2387600"/>
          </a:xfrm>
        </p:spPr>
        <p:txBody>
          <a:bodyPr/>
          <a:lstStyle/>
          <a:p>
            <a:pPr>
              <a:spcAft>
                <a:spcPts val="1000"/>
              </a:spcAft>
            </a:pP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雅典卫城</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山门</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3D89E350-8618-4DE8-999C-B72EC21450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5679" y="1122363"/>
            <a:ext cx="4795365" cy="4135901"/>
          </a:xfrm>
          <a:prstGeom prst="rect">
            <a:avLst/>
          </a:prstGeom>
        </p:spPr>
      </p:pic>
    </p:spTree>
    <p:extLst>
      <p:ext uri="{BB962C8B-B14F-4D97-AF65-F5344CB8AC3E}">
        <p14:creationId xmlns:p14="http://schemas.microsoft.com/office/powerpoint/2010/main" val="2355854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364060" y="1122363"/>
            <a:ext cx="3303939"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雅典娜胜利女神庙</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是居住在雅典的多利亚人与爱奥尼亚人共同创造的建筑艺术的结晶</a:t>
            </a:r>
            <a:endParaRPr lang="zh-CN" altLang="en-US" dirty="0"/>
          </a:p>
        </p:txBody>
      </p:sp>
      <p:pic>
        <p:nvPicPr>
          <p:cNvPr id="5" name="图片 4">
            <a:extLst>
              <a:ext uri="{FF2B5EF4-FFF2-40B4-BE49-F238E27FC236}">
                <a16:creationId xmlns:a16="http://schemas.microsoft.com/office/drawing/2014/main" id="{EFF58B6A-F106-43FD-8715-0ADB99BB2E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626445" cy="4135437"/>
          </a:xfrm>
          <a:prstGeom prst="rect">
            <a:avLst/>
          </a:prstGeom>
        </p:spPr>
      </p:pic>
    </p:spTree>
    <p:extLst>
      <p:ext uri="{BB962C8B-B14F-4D97-AF65-F5344CB8AC3E}">
        <p14:creationId xmlns:p14="http://schemas.microsoft.com/office/powerpoint/2010/main" val="14126824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416394" y="1122363"/>
            <a:ext cx="2251605" cy="2387600"/>
          </a:xfrm>
        </p:spPr>
        <p:txBody>
          <a:bodyPr/>
          <a:lstStyle/>
          <a:p>
            <a:r>
              <a:rPr lang="zh-CN" altLang="zh-CN" sz="1800" dirty="0">
                <a:effectLst/>
                <a:ea typeface="微软雅黑" panose="020B0503020204020204" pitchFamily="34" charset="-122"/>
                <a:cs typeface="Times New Roman" panose="02020603050405020304" pitchFamily="18" charset="0"/>
              </a:rPr>
              <a:t>帕特农神庙</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卫城建筑群的中心，它耸立在雅典娜神庙南面</a:t>
            </a:r>
            <a:endParaRPr lang="zh-CN" altLang="en-US" dirty="0"/>
          </a:p>
        </p:txBody>
      </p:sp>
      <p:pic>
        <p:nvPicPr>
          <p:cNvPr id="5" name="图片 4">
            <a:extLst>
              <a:ext uri="{FF2B5EF4-FFF2-40B4-BE49-F238E27FC236}">
                <a16:creationId xmlns:a16="http://schemas.microsoft.com/office/drawing/2014/main" id="{4D89D6A6-D79E-4DA7-9553-AA07ADABE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892395" cy="4135437"/>
          </a:xfrm>
          <a:prstGeom prst="rect">
            <a:avLst/>
          </a:prstGeom>
        </p:spPr>
      </p:pic>
    </p:spTree>
    <p:extLst>
      <p:ext uri="{BB962C8B-B14F-4D97-AF65-F5344CB8AC3E}">
        <p14:creationId xmlns:p14="http://schemas.microsoft.com/office/powerpoint/2010/main" val="33717665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976476" y="1122362"/>
            <a:ext cx="1691524" cy="3435677"/>
          </a:xfrm>
        </p:spPr>
        <p:txBody>
          <a:bodyPr/>
          <a:lstStyle/>
          <a:p>
            <a:r>
              <a:rPr lang="zh-CN" altLang="zh-CN" sz="1800" dirty="0">
                <a:effectLst/>
                <a:ea typeface="微软雅黑" panose="020B0503020204020204" pitchFamily="34" charset="-122"/>
                <a:cs typeface="Times New Roman" panose="02020603050405020304" pitchFamily="18" charset="0"/>
              </a:rPr>
              <a:t>厄瑞克赛翁神庙</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该神庙建于公元前</a:t>
            </a:r>
            <a:r>
              <a:rPr lang="en-US" altLang="zh-CN" sz="1800" dirty="0">
                <a:effectLst/>
                <a:ea typeface="微软雅黑" panose="020B0503020204020204" pitchFamily="34" charset="-122"/>
                <a:cs typeface="Times New Roman" panose="02020603050405020304" pitchFamily="18" charset="0"/>
              </a:rPr>
              <a:t>421~405</a:t>
            </a:r>
            <a:r>
              <a:rPr lang="zh-CN" altLang="zh-CN" sz="1800" dirty="0">
                <a:effectLst/>
                <a:ea typeface="微软雅黑" panose="020B0503020204020204" pitchFamily="34" charset="-122"/>
                <a:cs typeface="Times New Roman" panose="02020603050405020304" pitchFamily="18" charset="0"/>
              </a:rPr>
              <a:t>年，是为纪念雅典娜之子、雅典王厄瑞克阿斯。</a:t>
            </a:r>
            <a:endParaRPr lang="zh-CN" altLang="en-US" dirty="0"/>
          </a:p>
        </p:txBody>
      </p:sp>
      <p:pic>
        <p:nvPicPr>
          <p:cNvPr id="5" name="图片 4">
            <a:extLst>
              <a:ext uri="{FF2B5EF4-FFF2-40B4-BE49-F238E27FC236}">
                <a16:creationId xmlns:a16="http://schemas.microsoft.com/office/drawing/2014/main" id="{310CB5B2-31CE-49D6-9229-C2DCCD984B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7389655" cy="4162839"/>
          </a:xfrm>
          <a:prstGeom prst="rect">
            <a:avLst/>
          </a:prstGeom>
        </p:spPr>
      </p:pic>
    </p:spTree>
    <p:extLst>
      <p:ext uri="{BB962C8B-B14F-4D97-AF65-F5344CB8AC3E}">
        <p14:creationId xmlns:p14="http://schemas.microsoft.com/office/powerpoint/2010/main" val="143950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3797202" y="1122363"/>
            <a:ext cx="1926523"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《荷犊者》</a:t>
            </a:r>
            <a:r>
              <a:rPr lang="zh-CN" altLang="zh-CN" sz="1800" dirty="0">
                <a:solidFill>
                  <a:srgbClr val="000000"/>
                </a:solidFill>
                <a:effectLst/>
                <a:ea typeface="微软雅黑" panose="020B0503020204020204" pitchFamily="34" charset="-122"/>
                <a:cs typeface="Arial" panose="020B0604020202020204" pitchFamily="34" charset="0"/>
              </a:rPr>
              <a:t>是出土于雅典卫城上的雕像。人物正面对称，带着古风式的微笑</a:t>
            </a:r>
            <a:endParaRPr lang="zh-CN" altLang="en-US"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8445984" y="1528652"/>
            <a:ext cx="2222015" cy="3729147"/>
          </a:xfrm>
        </p:spPr>
        <p:txBody>
          <a:bodyPr/>
          <a:lstStyle/>
          <a:p>
            <a:r>
              <a:rPr lang="zh-CN" altLang="zh-CN" sz="1800" dirty="0">
                <a:effectLst/>
                <a:ea typeface="微软雅黑" panose="020B0503020204020204" pitchFamily="34" charset="-122"/>
                <a:cs typeface="Times New Roman" panose="02020603050405020304" pitchFamily="18" charset="0"/>
              </a:rPr>
              <a:t>《掷铁饼者》</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古希腊雕塑艺术的里程碑，显示出希腊雕刻艺术已经完全成熟。雕塑赞美了人体的美和运动所饱含的生命力，表现了作者高超的艺术技巧。虽然原作已经失传，但我们仍能从复制品中感受到那生命力爆发的强烈震撼</a:t>
            </a:r>
            <a:r>
              <a:rPr lang="zh-CN" altLang="en-US" sz="1800" dirty="0">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28BA944A-CB8B-4815-A66A-8704212C41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215550" cy="4148969"/>
          </a:xfrm>
          <a:prstGeom prst="rect">
            <a:avLst/>
          </a:prstGeom>
        </p:spPr>
      </p:pic>
      <p:pic>
        <p:nvPicPr>
          <p:cNvPr id="7" name="图片 6">
            <a:extLst>
              <a:ext uri="{FF2B5EF4-FFF2-40B4-BE49-F238E27FC236}">
                <a16:creationId xmlns:a16="http://schemas.microsoft.com/office/drawing/2014/main" id="{3A7C48B8-9388-4D75-9CCA-D552B27C8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3725" y="1114135"/>
            <a:ext cx="2515182" cy="4161840"/>
          </a:xfrm>
          <a:prstGeom prst="rect">
            <a:avLst/>
          </a:prstGeom>
        </p:spPr>
      </p:pic>
    </p:spTree>
    <p:extLst>
      <p:ext uri="{BB962C8B-B14F-4D97-AF65-F5344CB8AC3E}">
        <p14:creationId xmlns:p14="http://schemas.microsoft.com/office/powerpoint/2010/main" val="2535053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1524000" y="4530118"/>
            <a:ext cx="9144000" cy="727681"/>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帕特农神庙</a:t>
            </a:r>
            <a:r>
              <a:rPr lang="zh-CN" altLang="en-US" sz="1800" dirty="0">
                <a:solidFill>
                  <a:srgbClr val="000000"/>
                </a:solidFill>
                <a:effectLst/>
                <a:ea typeface="微软雅黑" panose="020B0503020204020204" pitchFamily="34" charset="-122"/>
                <a:cs typeface="Times New Roman" panose="02020603050405020304" pitchFamily="18" charset="0"/>
              </a:rPr>
              <a:t>山墙雕塑：</a:t>
            </a:r>
            <a:r>
              <a:rPr lang="zh-CN" altLang="zh-CN" sz="1800" dirty="0">
                <a:solidFill>
                  <a:srgbClr val="000000"/>
                </a:solidFill>
                <a:effectLst/>
                <a:ea typeface="微软雅黑" panose="020B0503020204020204" pitchFamily="34" charset="-122"/>
                <a:cs typeface="Times New Roman" panose="02020603050405020304" pitchFamily="18" charset="0"/>
              </a:rPr>
              <a:t>《命运三女神像》</a:t>
            </a:r>
            <a:endParaRPr lang="zh-CN" altLang="en-US" dirty="0"/>
          </a:p>
        </p:txBody>
      </p:sp>
      <p:pic>
        <p:nvPicPr>
          <p:cNvPr id="5" name="图片 4">
            <a:extLst>
              <a:ext uri="{FF2B5EF4-FFF2-40B4-BE49-F238E27FC236}">
                <a16:creationId xmlns:a16="http://schemas.microsoft.com/office/drawing/2014/main" id="{7E3A6A90-C45C-4314-AABE-AEFDF22BA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7512" y="1122363"/>
            <a:ext cx="7980664" cy="3358895"/>
          </a:xfrm>
          <a:prstGeom prst="rect">
            <a:avLst/>
          </a:prstGeom>
        </p:spPr>
      </p:pic>
    </p:spTree>
    <p:extLst>
      <p:ext uri="{BB962C8B-B14F-4D97-AF65-F5344CB8AC3E}">
        <p14:creationId xmlns:p14="http://schemas.microsoft.com/office/powerpoint/2010/main" val="40190063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620860" y="1429490"/>
            <a:ext cx="5984318" cy="2387600"/>
          </a:xfrm>
        </p:spPr>
        <p:txBody>
          <a:bodyPr/>
          <a:lstStyle/>
          <a:p>
            <a:r>
              <a:rPr lang="zh-CN" altLang="zh-CN" sz="1800" dirty="0">
                <a:effectLst/>
                <a:ea typeface="微软雅黑" panose="020B0503020204020204" pitchFamily="34" charset="-122"/>
                <a:cs typeface="Times New Roman" panose="02020603050405020304" pitchFamily="18" charset="0"/>
              </a:rPr>
              <a:t>波留克列特斯，既是雕刻家，又是古代著名的艺术理论家，在《法则》一书中阐述了人体的各部分比例，并指出人头与身体的比为</a:t>
            </a:r>
            <a:r>
              <a:rPr lang="en-US" altLang="zh-CN" sz="1800" dirty="0">
                <a:effectLst/>
                <a:ea typeface="微软雅黑" panose="020B0503020204020204" pitchFamily="34" charset="-122"/>
                <a:cs typeface="Times New Roman" panose="02020603050405020304" pitchFamily="18" charset="0"/>
              </a:rPr>
              <a:t>1</a:t>
            </a:r>
            <a:r>
              <a:rPr lang="zh-CN" altLang="zh-CN" sz="1800" dirty="0">
                <a:effectLst/>
                <a:ea typeface="微软雅黑" panose="020B0503020204020204" pitchFamily="34" charset="-122"/>
                <a:cs typeface="Times New Roman" panose="02020603050405020304" pitchFamily="18" charset="0"/>
              </a:rPr>
              <a:t>：</a:t>
            </a:r>
            <a:r>
              <a:rPr lang="en-US" altLang="zh-CN" sz="1800" dirty="0">
                <a:effectLst/>
                <a:ea typeface="微软雅黑" panose="020B0503020204020204" pitchFamily="34" charset="-122"/>
                <a:cs typeface="Times New Roman" panose="02020603050405020304" pitchFamily="18" charset="0"/>
              </a:rPr>
              <a:t>7</a:t>
            </a:r>
            <a:r>
              <a:rPr lang="zh-CN" altLang="zh-CN" sz="1800" dirty="0">
                <a:effectLst/>
                <a:ea typeface="微软雅黑" panose="020B0503020204020204" pitchFamily="34" charset="-122"/>
                <a:cs typeface="Times New Roman" panose="02020603050405020304" pitchFamily="18" charset="0"/>
              </a:rPr>
              <a:t>，他十分注重作品的规范形式，所以雕塑中缺少菲狄亚斯那种理想的美感，主要作品有《荷矛者》</a:t>
            </a:r>
            <a:endParaRPr lang="zh-CN" altLang="en-US" dirty="0"/>
          </a:p>
        </p:txBody>
      </p:sp>
      <p:pic>
        <p:nvPicPr>
          <p:cNvPr id="5" name="图片 4">
            <a:extLst>
              <a:ext uri="{FF2B5EF4-FFF2-40B4-BE49-F238E27FC236}">
                <a16:creationId xmlns:a16="http://schemas.microsoft.com/office/drawing/2014/main" id="{DBCE4563-7836-4898-82E9-4A04608BDD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0678" y="1122363"/>
            <a:ext cx="1946088" cy="4135438"/>
          </a:xfrm>
          <a:prstGeom prst="rect">
            <a:avLst/>
          </a:prstGeom>
        </p:spPr>
      </p:pic>
    </p:spTree>
    <p:extLst>
      <p:ext uri="{BB962C8B-B14F-4D97-AF65-F5344CB8AC3E}">
        <p14:creationId xmlns:p14="http://schemas.microsoft.com/office/powerpoint/2010/main" val="7151624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711603" y="1122362"/>
            <a:ext cx="5956396" cy="2988948"/>
          </a:xfrm>
        </p:spPr>
        <p:txBody>
          <a:bodyPr/>
          <a:lstStyle/>
          <a:p>
            <a:pPr algn="l"/>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《米洛斯的维纳斯》</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高</a:t>
            </a: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204</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厘米，</a:t>
            </a:r>
            <a:r>
              <a:rPr lang="zh-CN" altLang="zh-CN" sz="18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是一尊希腊神话中，代表爱与美的女神维纳斯的大理石雕塑。维纳斯是爱神、美神、欲望之神，在希腊神话中的名字是阿芙洛狄尼。这座雕塑由两块大理石拼接而成，两块大理石连接处非常巧妙，在身躯裸露部分与裹巾的相邻处。</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r>
              <a:rPr lang="en-US" altLang="zh-CN" sz="1800" dirty="0">
                <a:effectLst/>
                <a:latin typeface="Tahoma" panose="020B0604030504040204" pitchFamily="34" charset="0"/>
                <a:ea typeface="微软雅黑" panose="020B0503020204020204" pitchFamily="34" charset="-122"/>
                <a:cs typeface="Times New Roman" panose="02020603050405020304" pitchFamily="18"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整个雕像的比例是十分耐人寻味的。它接近于利西普斯所追求的那种人体美比例，而且，雕像的各部分比例几乎都蕴含着黄金分割的美学秘密（</a:t>
            </a:r>
            <a:r>
              <a:rPr lang="en-US" altLang="zh-CN" sz="1800" dirty="0">
                <a:solidFill>
                  <a:srgbClr val="000000"/>
                </a:solidFill>
                <a:effectLst/>
                <a:ea typeface="微软雅黑" panose="020B0503020204020204" pitchFamily="34" charset="-122"/>
                <a:cs typeface="Times New Roman" panose="02020603050405020304" pitchFamily="18" charset="0"/>
              </a:rPr>
              <a:t>0.618:1</a:t>
            </a:r>
            <a:r>
              <a:rPr lang="zh-CN" altLang="zh-CN"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E5EBDE4A-CC6A-4111-80D5-B7A6E57EA8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30288"/>
            <a:ext cx="2615160" cy="4135438"/>
          </a:xfrm>
          <a:prstGeom prst="rect">
            <a:avLst/>
          </a:prstGeom>
        </p:spPr>
      </p:pic>
    </p:spTree>
    <p:extLst>
      <p:ext uri="{BB962C8B-B14F-4D97-AF65-F5344CB8AC3E}">
        <p14:creationId xmlns:p14="http://schemas.microsoft.com/office/powerpoint/2010/main" val="42090320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641802" y="1122363"/>
            <a:ext cx="5898229" cy="4063890"/>
          </a:xfrm>
        </p:spPr>
        <p:txBody>
          <a:bodyPr/>
          <a:lstStyle/>
          <a:p>
            <a:pPr algn="l"/>
            <a:r>
              <a:rPr lang="en-US" altLang="zh-CN" sz="1800" dirty="0">
                <a:effectLst/>
                <a:ea typeface="微软雅黑" panose="020B0503020204020204" pitchFamily="34" charset="-122"/>
                <a:cs typeface="Times New Roman" panose="02020603050405020304" pitchFamily="18" charset="0"/>
              </a:rPr>
              <a:t>      《</a:t>
            </a:r>
            <a:r>
              <a:rPr lang="zh-CN" altLang="zh-CN" sz="1800" dirty="0">
                <a:effectLst/>
                <a:ea typeface="微软雅黑" panose="020B0503020204020204" pitchFamily="34" charset="-122"/>
                <a:cs typeface="Times New Roman" panose="02020603050405020304" pitchFamily="18" charset="0"/>
              </a:rPr>
              <a:t>萨摩色雷斯的胜利女神》卢浮宫一般人所说的三件“镇馆之宝”</a:t>
            </a:r>
            <a:r>
              <a:rPr lang="zh-CN" altLang="en-US" sz="1800" dirty="0">
                <a:effectLst/>
                <a:ea typeface="微软雅黑" panose="020B0503020204020204" pitchFamily="34" charset="-122"/>
                <a:cs typeface="Times New Roman" panose="02020603050405020304" pitchFamily="18" charset="0"/>
              </a:rPr>
              <a:t>之一</a:t>
            </a:r>
            <a:r>
              <a:rPr lang="zh-CN" altLang="zh-CN"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胜利女神右脚向前伸直，左腿向后，一种从天而降的姿态，海浪与巨风迎面而来，使她的衣裙飞起。衣裙的褶纹紧紧贴在女神丰硕而饱满的肉体上，感觉到被浪花溅湿的布料贴在身上的重量感，感觉到布料覆盖下厚实有力的大腿肌肉，感觉到从大腿到膝盖微微的骨骼结构起伏，感觉到小腿浑圆有力却又十分轻盈触碰船头的动作。</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9ADCE02F-3A7C-45CC-93A6-6D9690878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703018" cy="4135437"/>
          </a:xfrm>
          <a:prstGeom prst="rect">
            <a:avLst/>
          </a:prstGeom>
        </p:spPr>
      </p:pic>
    </p:spTree>
    <p:extLst>
      <p:ext uri="{BB962C8B-B14F-4D97-AF65-F5344CB8AC3E}">
        <p14:creationId xmlns:p14="http://schemas.microsoft.com/office/powerpoint/2010/main" val="39367848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753484" y="1122363"/>
            <a:ext cx="5914516" cy="2570138"/>
          </a:xfrm>
        </p:spPr>
        <p:txBody>
          <a:bodyPr/>
          <a:lstStyle/>
          <a:p>
            <a:r>
              <a:rPr lang="zh-CN" altLang="zh-CN" sz="1800" dirty="0">
                <a:effectLst/>
                <a:ea typeface="微软雅黑" panose="020B0503020204020204" pitchFamily="34" charset="-122"/>
                <a:cs typeface="宋体" panose="02010600030101010101" pitchFamily="2" charset="-122"/>
              </a:rPr>
              <a:t>《拉奥孔》</a:t>
            </a:r>
            <a:r>
              <a:rPr lang="zh-CN" altLang="en-US" sz="1800" dirty="0">
                <a:effectLst/>
                <a:ea typeface="微软雅黑" panose="020B0503020204020204" pitchFamily="34" charset="-122"/>
                <a:cs typeface="宋体" panose="02010600030101010101" pitchFamily="2" charset="-122"/>
              </a:rPr>
              <a:t>：</a:t>
            </a:r>
            <a:r>
              <a:rPr lang="zh-CN" altLang="zh-CN" sz="1800" dirty="0">
                <a:effectLst/>
                <a:ea typeface="微软雅黑" panose="020B0503020204020204" pitchFamily="34" charset="-122"/>
                <a:cs typeface="Times New Roman" panose="02020603050405020304" pitchFamily="18" charset="0"/>
              </a:rPr>
              <a:t>大理石群雕，高约</a:t>
            </a:r>
            <a:r>
              <a:rPr lang="en-US" altLang="zh-CN" sz="1800" dirty="0">
                <a:effectLst/>
                <a:ea typeface="微软雅黑" panose="020B0503020204020204" pitchFamily="34" charset="-122"/>
                <a:cs typeface="Times New Roman" panose="02020603050405020304" pitchFamily="18" charset="0"/>
              </a:rPr>
              <a:t>184</a:t>
            </a:r>
            <a:r>
              <a:rPr lang="zh-CN" altLang="zh-CN" sz="1800" dirty="0">
                <a:effectLst/>
                <a:ea typeface="微软雅黑" panose="020B0503020204020204" pitchFamily="34" charset="-122"/>
                <a:cs typeface="Times New Roman" panose="02020603050405020304" pitchFamily="18" charset="0"/>
              </a:rPr>
              <a:t>厘米，是希腊化时期的雕塑名作。据考证，系阿格德罗斯和他的儿子波利佐罗斯和阿典诺多罗斯三人于公元前一世纪中叶制作，</a:t>
            </a:r>
            <a:r>
              <a:rPr lang="en-US" altLang="zh-CN" sz="1800" dirty="0">
                <a:effectLst/>
                <a:ea typeface="微软雅黑" panose="020B0503020204020204" pitchFamily="34" charset="-122"/>
                <a:cs typeface="Times New Roman" panose="02020603050405020304" pitchFamily="18" charset="0"/>
              </a:rPr>
              <a:t>1506</a:t>
            </a:r>
            <a:r>
              <a:rPr lang="zh-CN" altLang="zh-CN" sz="1800" dirty="0">
                <a:effectLst/>
                <a:ea typeface="微软雅黑" panose="020B0503020204020204" pitchFamily="34" charset="-122"/>
                <a:cs typeface="Times New Roman" panose="02020603050405020304" pitchFamily="18" charset="0"/>
              </a:rPr>
              <a:t>年在罗马出土，震动一时，被推崇为世上最完美的作品。</a:t>
            </a:r>
            <a:r>
              <a:rPr lang="zh-CN" altLang="zh-CN" sz="1800" dirty="0">
                <a:effectLst/>
                <a:ea typeface="微软雅黑" panose="020B0503020204020204" pitchFamily="34" charset="-122"/>
                <a:cs typeface="宋体" panose="02010600030101010101" pitchFamily="2" charset="-122"/>
              </a:rPr>
              <a:t>鲜明地刻画出了拉奥孔父子受蟒蛇折磨时的痛苦场景</a:t>
            </a:r>
            <a:endParaRPr lang="zh-CN" altLang="en-US" dirty="0"/>
          </a:p>
        </p:txBody>
      </p:sp>
      <p:pic>
        <p:nvPicPr>
          <p:cNvPr id="5" name="图片 4">
            <a:extLst>
              <a:ext uri="{FF2B5EF4-FFF2-40B4-BE49-F238E27FC236}">
                <a16:creationId xmlns:a16="http://schemas.microsoft.com/office/drawing/2014/main" id="{A7DBB61A-6B49-411E-B458-B2FB45FE3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0308"/>
            <a:ext cx="3156537" cy="4137492"/>
          </a:xfrm>
          <a:prstGeom prst="rect">
            <a:avLst/>
          </a:prstGeom>
        </p:spPr>
      </p:pic>
    </p:spTree>
    <p:extLst>
      <p:ext uri="{BB962C8B-B14F-4D97-AF65-F5344CB8AC3E}">
        <p14:creationId xmlns:p14="http://schemas.microsoft.com/office/powerpoint/2010/main" val="689262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1142108" y="4499425"/>
            <a:ext cx="5323840" cy="1147297"/>
          </a:xfrm>
        </p:spPr>
        <p:txBody>
          <a:bodyPr>
            <a:normAutofit fontScale="90000"/>
          </a:bodyPr>
          <a:lstStyle/>
          <a:p>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西班牙  </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阿尔塔米拉洞窟壁画</a:t>
            </a:r>
            <a:r>
              <a:rPr lang="zh-CN" altLang="en-US" sz="1800" dirty="0">
                <a:effectLst/>
                <a:latin typeface="Tahoma" panose="020B0604030504040204" pitchFamily="34" charset="0"/>
                <a:ea typeface="微软雅黑" panose="020B0503020204020204" pitchFamily="34" charset="-122"/>
                <a:cs typeface="Times New Roman" panose="02020603050405020304" pitchFamily="18" charset="0"/>
              </a:rPr>
              <a:t>：野牛</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610085D4-E0E1-4295-863C-CED5811C4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4"/>
            <a:ext cx="4572000" cy="2857500"/>
          </a:xfrm>
          <a:prstGeom prst="rect">
            <a:avLst/>
          </a:prstGeom>
        </p:spPr>
      </p:pic>
      <p:pic>
        <p:nvPicPr>
          <p:cNvPr id="6" name="图片 5">
            <a:extLst>
              <a:ext uri="{FF2B5EF4-FFF2-40B4-BE49-F238E27FC236}">
                <a16:creationId xmlns:a16="http://schemas.microsoft.com/office/drawing/2014/main" id="{FEC082E2-C604-4FB1-8A80-91457E9F62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9317" y="1868890"/>
            <a:ext cx="4448684" cy="3392121"/>
          </a:xfrm>
          <a:prstGeom prst="rect">
            <a:avLst/>
          </a:prstGeom>
        </p:spPr>
      </p:pic>
    </p:spTree>
    <p:extLst>
      <p:ext uri="{BB962C8B-B14F-4D97-AF65-F5344CB8AC3E}">
        <p14:creationId xmlns:p14="http://schemas.microsoft.com/office/powerpoint/2010/main" val="26439697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852672" y="1122362"/>
            <a:ext cx="2815328" cy="3610181"/>
          </a:xfrm>
        </p:spPr>
        <p:txBody>
          <a:bodyPr/>
          <a:lstStyle/>
          <a:p>
            <a:pPr>
              <a:spcAft>
                <a:spcPts val="1000"/>
              </a:spcAft>
            </a:pPr>
            <a:r>
              <a:rPr lang="zh-CN" altLang="en-US"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古</a:t>
            </a:r>
            <a:r>
              <a:rPr lang="zh-CN" altLang="zh-CN"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罗马万神殿</a:t>
            </a:r>
            <a:r>
              <a:rPr lang="zh-CN" altLang="en-US" sz="1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a:t>
            </a:r>
            <a: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t>拱券覆盖下的内部空间</a:t>
            </a: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2806B702-1802-4F0D-9EEE-5501A79563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04804"/>
            <a:ext cx="6229495" cy="4152996"/>
          </a:xfrm>
          <a:prstGeom prst="rect">
            <a:avLst/>
          </a:prstGeom>
        </p:spPr>
      </p:pic>
    </p:spTree>
    <p:extLst>
      <p:ext uri="{BB962C8B-B14F-4D97-AF65-F5344CB8AC3E}">
        <p14:creationId xmlns:p14="http://schemas.microsoft.com/office/powerpoint/2010/main" val="29898215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7838710" y="2966565"/>
            <a:ext cx="2829289" cy="2291235"/>
          </a:xfrm>
        </p:spPr>
        <p:txBody>
          <a:bodyPr/>
          <a:lstStyle/>
          <a:p>
            <a:r>
              <a:rPr lang="zh-CN" altLang="en-US" sz="2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古</a:t>
            </a:r>
            <a:r>
              <a:rPr lang="zh-CN" altLang="zh-CN" sz="2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罗马万神殿</a:t>
            </a:r>
            <a:endParaRPr lang="zh-CN" altLang="en-US" sz="2800" dirty="0"/>
          </a:p>
          <a:p>
            <a:endParaRPr lang="zh-CN" altLang="en-US" dirty="0"/>
          </a:p>
        </p:txBody>
      </p:sp>
      <p:pic>
        <p:nvPicPr>
          <p:cNvPr id="5" name="图片 4">
            <a:extLst>
              <a:ext uri="{FF2B5EF4-FFF2-40B4-BE49-F238E27FC236}">
                <a16:creationId xmlns:a16="http://schemas.microsoft.com/office/drawing/2014/main" id="{9101903E-3EFB-4E08-BE73-418135A5E8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74738"/>
            <a:ext cx="6147190" cy="4183062"/>
          </a:xfrm>
          <a:prstGeom prst="rect">
            <a:avLst/>
          </a:prstGeom>
        </p:spPr>
      </p:pic>
    </p:spTree>
    <p:extLst>
      <p:ext uri="{BB962C8B-B14F-4D97-AF65-F5344CB8AC3E}">
        <p14:creationId xmlns:p14="http://schemas.microsoft.com/office/powerpoint/2010/main" val="3939123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9869936" y="1122362"/>
            <a:ext cx="798064" cy="3351915"/>
          </a:xfrm>
        </p:spPr>
        <p:txBody>
          <a:bodyPr>
            <a:normAutofit/>
          </a:bodyPr>
          <a:lstStyle/>
          <a:p>
            <a:r>
              <a:rPr lang="zh-CN" altLang="en-US" sz="2800" dirty="0">
                <a:effectLst/>
                <a:ea typeface="微软雅黑" panose="020B0503020204020204" pitchFamily="34" charset="-122"/>
                <a:cs typeface="Times New Roman" panose="02020603050405020304" pitchFamily="18" charset="0"/>
              </a:rPr>
              <a:t>古罗马</a:t>
            </a:r>
            <a:r>
              <a:rPr lang="zh-CN" altLang="zh-CN" sz="2800" dirty="0">
                <a:effectLst/>
                <a:ea typeface="微软雅黑" panose="020B0503020204020204" pitchFamily="34" charset="-122"/>
                <a:cs typeface="Times New Roman" panose="02020603050405020304" pitchFamily="18" charset="0"/>
              </a:rPr>
              <a:t>大斗兽场</a:t>
            </a:r>
            <a:endParaRPr lang="zh-CN" altLang="en-US" sz="2800" dirty="0"/>
          </a:p>
        </p:txBody>
      </p:sp>
      <p:pic>
        <p:nvPicPr>
          <p:cNvPr id="5" name="图片 4">
            <a:extLst>
              <a:ext uri="{FF2B5EF4-FFF2-40B4-BE49-F238E27FC236}">
                <a16:creationId xmlns:a16="http://schemas.microsoft.com/office/drawing/2014/main" id="{44F3DA14-EAA8-44EF-8613-4935557A0D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8270876" cy="4135438"/>
          </a:xfrm>
          <a:prstGeom prst="rect">
            <a:avLst/>
          </a:prstGeom>
        </p:spPr>
      </p:pic>
    </p:spTree>
    <p:extLst>
      <p:ext uri="{BB962C8B-B14F-4D97-AF65-F5344CB8AC3E}">
        <p14:creationId xmlns:p14="http://schemas.microsoft.com/office/powerpoint/2010/main" val="2240964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006235" y="1122362"/>
            <a:ext cx="2661763" cy="4155357"/>
          </a:xfrm>
        </p:spPr>
        <p:txBody>
          <a:bodyPr>
            <a:normAutofit/>
          </a:bodyPr>
          <a:lstStyle/>
          <a:p>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大斗兽场是世界上仅存的古罗马圆形“剧场”，平面呈椭圆形，长轴为</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188</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米，短轴为</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156</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米，高为</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57</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米，周长</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527</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米，由沙场、看台和地下室三部分组成。沙场位于中央，是观看奴隶或野兽角斗表演的场所。</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26AC35A4-D59D-4DA5-B1FE-46FCB052D2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37621" cy="4155357"/>
          </a:xfrm>
          <a:prstGeom prst="rect">
            <a:avLst/>
          </a:prstGeom>
        </p:spPr>
      </p:pic>
    </p:spTree>
    <p:extLst>
      <p:ext uri="{BB962C8B-B14F-4D97-AF65-F5344CB8AC3E}">
        <p14:creationId xmlns:p14="http://schemas.microsoft.com/office/powerpoint/2010/main" val="22734372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6096000" y="1122363"/>
            <a:ext cx="4571999" cy="1202028"/>
          </a:xfrm>
        </p:spPr>
        <p:txBody>
          <a:bodyPr>
            <a:normAutofit/>
          </a:bodyPr>
          <a:lstStyle/>
          <a:p>
            <a:r>
              <a:rPr lang="zh-CN" altLang="zh-CN" sz="2400" dirty="0">
                <a:solidFill>
                  <a:srgbClr val="000000"/>
                </a:solidFill>
                <a:effectLst/>
                <a:ea typeface="微软雅黑" panose="020B0503020204020204" pitchFamily="34" charset="-122"/>
                <a:cs typeface="Times New Roman" panose="02020603050405020304" pitchFamily="18" charset="0"/>
              </a:rPr>
              <a:t>提图斯凯旋门</a:t>
            </a:r>
            <a:endParaRPr lang="zh-CN" altLang="en-US" sz="2400"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5940110" y="3113149"/>
            <a:ext cx="4727889" cy="2144652"/>
          </a:xfrm>
        </p:spPr>
        <p:txBody>
          <a:bodyPr>
            <a:normAutofit/>
          </a:bodyPr>
          <a:lstStyle/>
          <a:p>
            <a:r>
              <a:rPr lang="zh-CN" altLang="zh-CN" sz="2000" dirty="0">
                <a:solidFill>
                  <a:srgbClr val="000000"/>
                </a:solidFill>
                <a:latin typeface="宋体" panose="02010600030101010101" pitchFamily="2" charset="-122"/>
                <a:ea typeface="微软雅黑" panose="020B0503020204020204" pitchFamily="34" charset="-122"/>
                <a:cs typeface="宋体" panose="02010600030101010101" pitchFamily="2" charset="-122"/>
              </a:rPr>
              <a:t>凯旋门是欧洲纪念战争胜利的一种建筑，始建于古罗马时期。当时统治者以此炫耀自己的功绩，后为欧洲其他国家所效仿，常常建在城市主要街道中或广场上。</a:t>
            </a:r>
            <a:endParaRPr lang="zh-CN" altLang="en-US" sz="2000" dirty="0"/>
          </a:p>
        </p:txBody>
      </p:sp>
      <p:pic>
        <p:nvPicPr>
          <p:cNvPr id="5" name="图片 4">
            <a:extLst>
              <a:ext uri="{FF2B5EF4-FFF2-40B4-BE49-F238E27FC236}">
                <a16:creationId xmlns:a16="http://schemas.microsoft.com/office/drawing/2014/main" id="{BF780C5C-296A-41D5-BB87-D7C98876C1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840" y="1110730"/>
            <a:ext cx="4147069" cy="4147069"/>
          </a:xfrm>
          <a:prstGeom prst="rect">
            <a:avLst/>
          </a:prstGeom>
        </p:spPr>
      </p:pic>
    </p:spTree>
    <p:extLst>
      <p:ext uri="{BB962C8B-B14F-4D97-AF65-F5344CB8AC3E}">
        <p14:creationId xmlns:p14="http://schemas.microsoft.com/office/powerpoint/2010/main" val="26865603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5F98C2C-A888-48BA-B9D2-93BE19B965CE}"/>
              </a:ext>
            </a:extLst>
          </p:cNvPr>
          <p:cNvSpPr>
            <a:spLocks noGrp="1"/>
          </p:cNvSpPr>
          <p:nvPr>
            <p:ph idx="1"/>
          </p:nvPr>
        </p:nvSpPr>
        <p:spPr>
          <a:xfrm>
            <a:off x="8725190" y="2268549"/>
            <a:ext cx="2628609" cy="3908413"/>
          </a:xfrm>
        </p:spPr>
        <p:txBody>
          <a:bodyPr/>
          <a:lstStyle/>
          <a:p>
            <a:pPr marL="0" indent="0">
              <a:buNone/>
            </a:pP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君士坦丁凯旋门建于</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315</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年，是为了纪念君士坦丁大帝击败马克森提皇帝统一罗马帝国而建的</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pic>
        <p:nvPicPr>
          <p:cNvPr id="4" name="图片 3">
            <a:extLst>
              <a:ext uri="{FF2B5EF4-FFF2-40B4-BE49-F238E27FC236}">
                <a16:creationId xmlns:a16="http://schemas.microsoft.com/office/drawing/2014/main" id="{E8460D91-73B5-44AB-9129-40327A376D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65125"/>
            <a:ext cx="7765296" cy="5811838"/>
          </a:xfrm>
          <a:prstGeom prst="rect">
            <a:avLst/>
          </a:prstGeom>
        </p:spPr>
      </p:pic>
    </p:spTree>
    <p:extLst>
      <p:ext uri="{BB962C8B-B14F-4D97-AF65-F5344CB8AC3E}">
        <p14:creationId xmlns:p14="http://schemas.microsoft.com/office/powerpoint/2010/main" val="27114710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5872592" y="1172666"/>
            <a:ext cx="4795408" cy="4523140"/>
          </a:xfrm>
        </p:spPr>
        <p:txBody>
          <a:bodyPr>
            <a:normAutofit/>
          </a:bodyPr>
          <a:lstStyle/>
          <a:p>
            <a:pPr algn="l"/>
            <a:r>
              <a:rPr lang="en-US" altLang="zh-CN" sz="2000" dirty="0">
                <a:solidFill>
                  <a:srgbClr val="000000"/>
                </a:solidFill>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latin typeface="宋体" panose="02010600030101010101" pitchFamily="2" charset="-122"/>
                <a:ea typeface="微软雅黑" panose="020B0503020204020204" pitchFamily="34" charset="-122"/>
                <a:cs typeface="宋体" panose="02010600030101010101" pitchFamily="2" charset="-122"/>
              </a:rPr>
              <a:t>古罗马雕塑</a:t>
            </a:r>
            <a:r>
              <a:rPr lang="en-US" altLang="zh-CN" sz="20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000" dirty="0">
                <a:latin typeface="Tahoma" panose="020B0604030504040204" pitchFamily="34" charset="0"/>
                <a:ea typeface="微软雅黑" panose="020B0503020204020204" pitchFamily="34" charset="-122"/>
                <a:cs typeface="Arial" panose="020B0604020202020204" pitchFamily="34" charset="0"/>
              </a:rPr>
              <a:t>卡拉卡拉像》</a:t>
            </a:r>
            <a:r>
              <a:rPr lang="zh-CN" altLang="en-US" sz="2000" dirty="0">
                <a:latin typeface="Tahoma" panose="020B0604030504040204" pitchFamily="34" charset="0"/>
                <a:ea typeface="微软雅黑" panose="020B0503020204020204" pitchFamily="34" charset="-122"/>
                <a:cs typeface="Arial" panose="020B0604020202020204" pitchFamily="34" charset="0"/>
              </a:rPr>
              <a:t>：</a:t>
            </a:r>
            <a:r>
              <a:rPr lang="zh-CN" altLang="zh-CN" sz="1800" dirty="0">
                <a:solidFill>
                  <a:srgbClr val="000000"/>
                </a:solidFill>
                <a:effectLst/>
                <a:latin typeface="Tahoma" panose="020B0604030504040204" pitchFamily="34" charset="0"/>
                <a:ea typeface="微软雅黑" panose="020B0503020204020204" pitchFamily="34" charset="-122"/>
                <a:cs typeface="Arial" panose="020B0604020202020204" pitchFamily="34" charset="0"/>
              </a:rPr>
              <a:t>卡拉卡拉本名安敦尼努，卡拉卡拉是他的绰号。他为人凶残，是罗马历史上著名的嗜血成性的暴君，他在位时对内外均采取暴虐的手段，并残酷杀害不少自己兄弟和朝臣，他自己后来则死于罗马近卫军司令的手中。</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pPr algn="l"/>
            <a:r>
              <a:rPr lang="en-US" altLang="zh-CN" sz="1800" dirty="0">
                <a:effectLst/>
                <a:ea typeface="微软雅黑" panose="020B0503020204020204" pitchFamily="34" charset="-122"/>
                <a:cs typeface="Arial" panose="020B0604020202020204" pitchFamily="34" charset="0"/>
              </a:rPr>
              <a:t>       </a:t>
            </a:r>
            <a:r>
              <a:rPr lang="zh-CN" altLang="zh-CN" sz="1800" dirty="0">
                <a:effectLst/>
                <a:ea typeface="微软雅黑" panose="020B0503020204020204" pitchFamily="34" charset="-122"/>
                <a:cs typeface="Arial" panose="020B0604020202020204" pitchFamily="34" charset="0"/>
              </a:rPr>
              <a:t>雕像五官轮廓清晰，眼睛的刻画令人叹为观止，那是一双充满着复杂感情的眼睛：凶恶、暴躁、多疑、恐惧。残暴和屠杀为他消灭了许多敌人，同时也造就了他那对一切都充满了怀疑和恐惧的内心世界。一头卷曲的头发和满脸的胡须则进一步强化了他那凶残的性格。这一雕像在表现人物性格特点的艺术技巧上，达到了罗马雕塑的最高成就，在整个世界美术史上也是十分少见的。</a:t>
            </a:r>
            <a:br>
              <a:rPr lang="zh-CN" altLang="zh-CN" dirty="0">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a:p>
            <a:endParaRPr lang="zh-CN" altLang="en-US" dirty="0"/>
          </a:p>
        </p:txBody>
      </p:sp>
      <p:pic>
        <p:nvPicPr>
          <p:cNvPr id="5" name="图片 4">
            <a:extLst>
              <a:ext uri="{FF2B5EF4-FFF2-40B4-BE49-F238E27FC236}">
                <a16:creationId xmlns:a16="http://schemas.microsoft.com/office/drawing/2014/main" id="{248835C3-59F3-4482-9130-8618CA092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348592" cy="4161332"/>
          </a:xfrm>
          <a:prstGeom prst="rect">
            <a:avLst/>
          </a:prstGeom>
        </p:spPr>
      </p:pic>
    </p:spTree>
    <p:extLst>
      <p:ext uri="{BB962C8B-B14F-4D97-AF65-F5344CB8AC3E}">
        <p14:creationId xmlns:p14="http://schemas.microsoft.com/office/powerpoint/2010/main" val="703175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610787F-091F-460D-BD2F-C704FB7E206F}"/>
              </a:ext>
            </a:extLst>
          </p:cNvPr>
          <p:cNvSpPr>
            <a:spLocks noGrp="1"/>
          </p:cNvSpPr>
          <p:nvPr>
            <p:ph idx="1"/>
          </p:nvPr>
        </p:nvSpPr>
        <p:spPr/>
        <p:txBody>
          <a:bodyPr>
            <a:normAutofit/>
          </a:bodyPr>
          <a:lstStyle/>
          <a:p>
            <a:pPr marL="0" indent="0">
              <a:buNone/>
            </a:pPr>
            <a:r>
              <a:rPr lang="en-US" altLang="zh-CN" sz="2000" dirty="0">
                <a:solidFill>
                  <a:srgbClr val="000000"/>
                </a:solidFill>
                <a:effectLst/>
                <a:ea typeface="微软雅黑" panose="020B0503020204020204" pitchFamily="34" charset="-122"/>
                <a:cs typeface="Arial" panose="020B0604020202020204" pitchFamily="34" charset="0"/>
              </a:rPr>
              <a:t>        </a:t>
            </a:r>
            <a:r>
              <a:rPr lang="zh-CN" altLang="zh-CN" sz="2000" dirty="0">
                <a:solidFill>
                  <a:srgbClr val="000000"/>
                </a:solidFill>
                <a:effectLst/>
                <a:ea typeface="微软雅黑" panose="020B0503020204020204" pitchFamily="34" charset="-122"/>
                <a:cs typeface="Arial" panose="020B0604020202020204" pitchFamily="34" charset="0"/>
              </a:rPr>
              <a:t>希腊的美学是完美的美学，感动了许多人，可是我们不要忘记希腊是完美的，完美到脱离真实的。而罗马的雕塑，却开始出现了真实。所以要想区分古希腊和古罗马雕塑最外行的方法就是有没有皱纹的出现。</a:t>
            </a:r>
            <a:br>
              <a:rPr lang="zh-CN" altLang="zh-CN" sz="2000" dirty="0">
                <a:latin typeface="Tahoma" panose="020B0604030504040204" pitchFamily="34" charset="0"/>
                <a:ea typeface="微软雅黑" panose="020B0503020204020204" pitchFamily="34" charset="-122"/>
                <a:cs typeface="Times New Roman" panose="02020603050405020304" pitchFamily="18" charset="0"/>
              </a:rPr>
            </a:br>
            <a:r>
              <a:rPr lang="en-US" altLang="zh-CN" sz="2000" dirty="0">
                <a:latin typeface="Tahoma" panose="020B0604030504040204" pitchFamily="34" charset="0"/>
                <a:ea typeface="微软雅黑" panose="020B0503020204020204" pitchFamily="34" charset="-122"/>
                <a:cs typeface="Times New Roman" panose="02020603050405020304" pitchFamily="18" charset="0"/>
              </a:rPr>
              <a:t>       </a:t>
            </a:r>
            <a:r>
              <a:rPr lang="zh-CN" altLang="zh-CN" sz="2000" dirty="0">
                <a:solidFill>
                  <a:srgbClr val="000000"/>
                </a:solidFill>
                <a:effectLst/>
                <a:ea typeface="微软雅黑" panose="020B0503020204020204" pitchFamily="34" charset="-122"/>
                <a:cs typeface="Arial" panose="020B0604020202020204" pitchFamily="34" charset="0"/>
              </a:rPr>
              <a:t>希腊人不追求生命的长久性，青春死亡是一件十分美的事情，很多古希腊人的墓碑写的都是二十岁，他们希望永远都是青春，他们拒绝衰老之后的生命。而古罗马人是以一种务实的精神去看待，他们知道你还要面对自己的三十岁，四十岁，五十岁。现在很多人都要面对自己的七十岁，八十岁，面对他过了肉体巅峰之后的生命。</a:t>
            </a:r>
            <a:r>
              <a:rPr lang="zh-CN" altLang="zh-CN" sz="2000" dirty="0">
                <a:solidFill>
                  <a:srgbClr val="FF0000"/>
                </a:solidFill>
                <a:effectLst/>
                <a:ea typeface="微软雅黑" panose="020B0503020204020204" pitchFamily="34" charset="-122"/>
                <a:cs typeface="Arial" panose="020B0604020202020204" pitchFamily="34" charset="0"/>
              </a:rPr>
              <a:t>而罗马面对了这一切，这就是文明成熟的象征。</a:t>
            </a:r>
            <a:endParaRPr lang="zh-CN" altLang="en-US" sz="2000" dirty="0">
              <a:solidFill>
                <a:srgbClr val="FF0000"/>
              </a:solidFill>
            </a:endParaRPr>
          </a:p>
        </p:txBody>
      </p:sp>
    </p:spTree>
    <p:extLst>
      <p:ext uri="{BB962C8B-B14F-4D97-AF65-F5344CB8AC3E}">
        <p14:creationId xmlns:p14="http://schemas.microsoft.com/office/powerpoint/2010/main" val="2534659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08917D6-D0A8-414B-8849-88F018FC5C80}"/>
              </a:ext>
            </a:extLst>
          </p:cNvPr>
          <p:cNvSpPr>
            <a:spLocks noGrp="1"/>
          </p:cNvSpPr>
          <p:nvPr>
            <p:ph idx="1"/>
          </p:nvPr>
        </p:nvSpPr>
        <p:spPr>
          <a:xfrm>
            <a:off x="5481480" y="1368109"/>
            <a:ext cx="5872320" cy="4808853"/>
          </a:xfrm>
        </p:spPr>
        <p:txBody>
          <a:bodyPr/>
          <a:lstStyle/>
          <a:p>
            <a:r>
              <a:rPr lang="zh-CN" altLang="zh-CN" sz="2000" dirty="0">
                <a:solidFill>
                  <a:srgbClr val="000000"/>
                </a:solidFill>
                <a:effectLst/>
                <a:ea typeface="微软雅黑" panose="020B0503020204020204" pitchFamily="34" charset="-122"/>
                <a:cs typeface="Times New Roman" panose="02020603050405020304" pitchFamily="18" charset="0"/>
              </a:rPr>
              <a:t>《奥古斯都立像》</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奥古斯都本来身材矮小，体弱多病，而且还跛脚。这尊雕像却基本上仿照希腊古典雕刻家波留克列特斯的《荷矛者》的整体造型来塑造，只是对姿势作些必要的调整，并换上具有奥古斯都形象特点的头，穿上罗马将军的服装，包括一副雕制轻巧的胸甲。这样一来，一个高度理想化的健美运动员的雕像，摇身变为帝国权力化身的奥古斯都。你看他左手抱权杖，右手举起，有如指挥着雄壮的罗马大军。铠甲上的雕饰花纹，象征着奥古斯都在外交上的胜利。而右下方的小爱神，又暗示着这位举世无敌的统帅同时是个仁爱之君。整个形象如同希腊古典雕刻般的完美。</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endParaRPr lang="zh-CN" altLang="en-US" dirty="0"/>
          </a:p>
        </p:txBody>
      </p:sp>
      <p:pic>
        <p:nvPicPr>
          <p:cNvPr id="4" name="图片 3">
            <a:extLst>
              <a:ext uri="{FF2B5EF4-FFF2-40B4-BE49-F238E27FC236}">
                <a16:creationId xmlns:a16="http://schemas.microsoft.com/office/drawing/2014/main" id="{C7264B23-BC08-4A9D-934F-54467CBE92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65125"/>
            <a:ext cx="4643280" cy="5811838"/>
          </a:xfrm>
          <a:prstGeom prst="rect">
            <a:avLst/>
          </a:prstGeom>
        </p:spPr>
      </p:pic>
    </p:spTree>
    <p:extLst>
      <p:ext uri="{BB962C8B-B14F-4D97-AF65-F5344CB8AC3E}">
        <p14:creationId xmlns:p14="http://schemas.microsoft.com/office/powerpoint/2010/main" val="2138105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679030" y="1626376"/>
            <a:ext cx="5970356" cy="3970085"/>
          </a:xfrm>
        </p:spPr>
        <p:txBody>
          <a:bodyPr>
            <a:normAutofit/>
          </a:bodyPr>
          <a:lstStyle/>
          <a:p>
            <a:r>
              <a:rPr lang="zh-CN" altLang="zh-CN"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《罗马妇女像》</a:t>
            </a:r>
            <a:r>
              <a:rPr lang="zh-CN" altLang="en-US"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公元</a:t>
            </a:r>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1</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世纪末，个性化写实的肖像作为对一味摹仿希腊古典艺术的理想化肖像风格的反叛开始广泛流行。不过，广泛地扩大了眼界的雕刻家们，绝不会回到罗马传统的极端自然主义上去，而是用多种艺术手法来表现人物的个性。细致描写，夸张、渲染，合理地省略，只要有利于表现特定的形象，他们都会自由运用。这尊不知名的妇女雕像，显然是一位非常时髦的上层宫廷贵妇。她那高耸的发髻，有些做作的头部转动姿态。与微妙的自傲表情相呼应，烘托出她特定的性格特征。雕刻家十分善于运用肌理效果的对比，让凹凸起伏的发髻与平滑细腻的脸部肌肤相互映衬，通过外在的渲染揭示出内在的精神状态。</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82DA2A9F-0462-4A96-B5ED-04D84201E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45807"/>
            <a:ext cx="2937984" cy="4220309"/>
          </a:xfrm>
          <a:prstGeom prst="rect">
            <a:avLst/>
          </a:prstGeom>
        </p:spPr>
      </p:pic>
    </p:spTree>
    <p:extLst>
      <p:ext uri="{BB962C8B-B14F-4D97-AF65-F5344CB8AC3E}">
        <p14:creationId xmlns:p14="http://schemas.microsoft.com/office/powerpoint/2010/main" val="2625270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4441363" y="1122362"/>
            <a:ext cx="1505728" cy="2360733"/>
          </a:xfrm>
        </p:spPr>
        <p:txBody>
          <a:bodyPr/>
          <a:lstStyle/>
          <a:p>
            <a:r>
              <a:rPr lang="zh-CN" altLang="zh-CN" sz="1800" dirty="0">
                <a:effectLst/>
                <a:ea typeface="微软雅黑" panose="020B0503020204020204" pitchFamily="34" charset="-122"/>
                <a:cs typeface="Times New Roman" panose="02020603050405020304" pitchFamily="18" charset="0"/>
              </a:rPr>
              <a:t>奥地利</a:t>
            </a:r>
            <a:r>
              <a:rPr lang="en-US" altLang="zh-CN" sz="1800" dirty="0">
                <a:effectLst/>
                <a:ea typeface="微软雅黑" panose="020B0503020204020204" pitchFamily="34" charset="-122"/>
                <a:cs typeface="Times New Roman" panose="02020603050405020304" pitchFamily="18" charset="0"/>
              </a:rPr>
              <a:t>  </a:t>
            </a:r>
            <a:r>
              <a:rPr lang="zh-CN" altLang="zh-CN" sz="1800" dirty="0">
                <a:effectLst/>
                <a:ea typeface="微软雅黑" panose="020B0503020204020204" pitchFamily="34" charset="-122"/>
                <a:cs typeface="Times New Roman" panose="02020603050405020304" pitchFamily="18" charset="0"/>
              </a:rPr>
              <a:t>维林多夫的维纳斯</a:t>
            </a:r>
            <a:endParaRPr lang="zh-CN" altLang="en-US" dirty="0"/>
          </a:p>
        </p:txBody>
      </p:sp>
      <p:sp>
        <p:nvSpPr>
          <p:cNvPr id="3" name="副标题 2">
            <a:extLst>
              <a:ext uri="{FF2B5EF4-FFF2-40B4-BE49-F238E27FC236}">
                <a16:creationId xmlns:a16="http://schemas.microsoft.com/office/drawing/2014/main" id="{E2630126-1453-4522-BF2B-F91DF2765D37}"/>
              </a:ext>
            </a:extLst>
          </p:cNvPr>
          <p:cNvSpPr>
            <a:spLocks noGrp="1"/>
          </p:cNvSpPr>
          <p:nvPr>
            <p:ph type="subTitle" idx="1"/>
          </p:nvPr>
        </p:nvSpPr>
        <p:spPr>
          <a:xfrm>
            <a:off x="9011376" y="2875822"/>
            <a:ext cx="1656623" cy="2381977"/>
          </a:xfrm>
        </p:spPr>
        <p:txBody>
          <a:bodyPr/>
          <a:lstStyle/>
          <a:p>
            <a:r>
              <a:rPr lang="zh-CN" altLang="zh-CN" sz="1800" dirty="0">
                <a:effectLst/>
                <a:ea typeface="微软雅黑" panose="020B0503020204020204" pitchFamily="34" charset="-122"/>
                <a:cs typeface="Times New Roman" panose="02020603050405020304" pitchFamily="18" charset="0"/>
              </a:rPr>
              <a:t>法国</a:t>
            </a:r>
            <a:r>
              <a:rPr lang="zh-CN" altLang="en-US" sz="1800" dirty="0">
                <a:ea typeface="微软雅黑" panose="020B0503020204020204" pitchFamily="34" charset="-122"/>
                <a:cs typeface="Times New Roman" panose="02020603050405020304" pitchFamily="18" charset="0"/>
              </a:rPr>
              <a:t>  </a:t>
            </a:r>
            <a:r>
              <a:rPr lang="zh-CN" altLang="zh-CN" sz="1800" dirty="0">
                <a:effectLst/>
                <a:ea typeface="微软雅黑" panose="020B0503020204020204" pitchFamily="34" charset="-122"/>
                <a:cs typeface="Times New Roman" panose="02020603050405020304" pitchFamily="18" charset="0"/>
              </a:rPr>
              <a:t>手持脚杯的女巫</a:t>
            </a:r>
            <a:endParaRPr lang="zh-CN" altLang="en-US" dirty="0"/>
          </a:p>
        </p:txBody>
      </p:sp>
      <p:pic>
        <p:nvPicPr>
          <p:cNvPr id="5" name="图片 4">
            <a:extLst>
              <a:ext uri="{FF2B5EF4-FFF2-40B4-BE49-F238E27FC236}">
                <a16:creationId xmlns:a16="http://schemas.microsoft.com/office/drawing/2014/main" id="{DA8F372E-9F93-4820-B53C-FCDA05FD0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4329"/>
            <a:ext cx="2917363" cy="4135437"/>
          </a:xfrm>
          <a:prstGeom prst="rect">
            <a:avLst/>
          </a:prstGeom>
        </p:spPr>
      </p:pic>
      <p:pic>
        <p:nvPicPr>
          <p:cNvPr id="7" name="图片 6">
            <a:extLst>
              <a:ext uri="{FF2B5EF4-FFF2-40B4-BE49-F238E27FC236}">
                <a16:creationId xmlns:a16="http://schemas.microsoft.com/office/drawing/2014/main" id="{3739AC1F-3592-4A3D-9730-3F485C179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911" y="1114328"/>
            <a:ext cx="2694095" cy="4135436"/>
          </a:xfrm>
          <a:prstGeom prst="rect">
            <a:avLst/>
          </a:prstGeom>
        </p:spPr>
      </p:pic>
    </p:spTree>
    <p:extLst>
      <p:ext uri="{BB962C8B-B14F-4D97-AF65-F5344CB8AC3E}">
        <p14:creationId xmlns:p14="http://schemas.microsoft.com/office/powerpoint/2010/main" val="25863154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8559570" y="1122363"/>
            <a:ext cx="2108429" cy="2625980"/>
          </a:xfrm>
        </p:spPr>
        <p:txBody>
          <a:bodyPr>
            <a:normAutofit/>
          </a:bodyPr>
          <a:lstStyle/>
          <a:p>
            <a:r>
              <a:rPr lang="zh-CN" altLang="zh-CN" sz="2000" dirty="0">
                <a:effectLst/>
                <a:ea typeface="微软雅黑" panose="020B0503020204020204" pitchFamily="34" charset="-122"/>
                <a:cs typeface="宋体" panose="02010600030101010101" pitchFamily="2" charset="-122"/>
              </a:rPr>
              <a:t>庞贝古城遗址</a:t>
            </a:r>
            <a:r>
              <a:rPr lang="en-US" altLang="zh-CN" sz="2000" dirty="0">
                <a:effectLst/>
                <a:ea typeface="微软雅黑" panose="020B0503020204020204" pitchFamily="34" charset="-122"/>
                <a:cs typeface="宋体" panose="02010600030101010101" pitchFamily="2" charset="-122"/>
              </a:rPr>
              <a:t>——</a:t>
            </a:r>
            <a:r>
              <a:rPr lang="zh-CN" altLang="zh-CN" sz="2000" dirty="0">
                <a:effectLst/>
                <a:ea typeface="微软雅黑" panose="020B0503020204020204" pitchFamily="34" charset="-122"/>
                <a:cs typeface="宋体" panose="02010600030101010101" pitchFamily="2" charset="-122"/>
              </a:rPr>
              <a:t>镶拼式</a:t>
            </a:r>
            <a:r>
              <a:rPr lang="zh-CN" altLang="en-US" sz="2000" dirty="0">
                <a:effectLst/>
                <a:ea typeface="微软雅黑" panose="020B0503020204020204" pitchFamily="34" charset="-122"/>
                <a:cs typeface="宋体" panose="02010600030101010101" pitchFamily="2" charset="-122"/>
              </a:rPr>
              <a:t>壁画</a:t>
            </a:r>
            <a:r>
              <a:rPr lang="zh-CN" altLang="en-US" sz="2000" dirty="0">
                <a:ea typeface="微软雅黑" panose="020B0503020204020204" pitchFamily="34" charset="-122"/>
                <a:cs typeface="宋体" panose="02010600030101010101" pitchFamily="2" charset="-122"/>
              </a:rPr>
              <a:t>：</a:t>
            </a:r>
            <a:r>
              <a:rPr lang="zh-CN" altLang="zh-CN" sz="2000" dirty="0">
                <a:effectLst/>
                <a:ea typeface="微软雅黑" panose="020B0503020204020204" pitchFamily="34" charset="-122"/>
                <a:cs typeface="宋体" panose="02010600030101010101" pitchFamily="2" charset="-122"/>
              </a:rPr>
              <a:t>伊苏斯之战</a:t>
            </a:r>
            <a:endParaRPr lang="zh-CN" altLang="en-US" sz="2000" dirty="0"/>
          </a:p>
        </p:txBody>
      </p:sp>
      <p:pic>
        <p:nvPicPr>
          <p:cNvPr id="5" name="图片 4">
            <a:extLst>
              <a:ext uri="{FF2B5EF4-FFF2-40B4-BE49-F238E27FC236}">
                <a16:creationId xmlns:a16="http://schemas.microsoft.com/office/drawing/2014/main" id="{02AE9460-FDE2-401F-B25D-F0CFEF32D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7680" y="1122363"/>
            <a:ext cx="7101891" cy="4135437"/>
          </a:xfrm>
          <a:prstGeom prst="rect">
            <a:avLst/>
          </a:prstGeom>
        </p:spPr>
      </p:pic>
    </p:spTree>
    <p:extLst>
      <p:ext uri="{BB962C8B-B14F-4D97-AF65-F5344CB8AC3E}">
        <p14:creationId xmlns:p14="http://schemas.microsoft.com/office/powerpoint/2010/main" val="26868516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36CEB5-C134-4872-98E9-D7A8C88C7031}"/>
              </a:ext>
            </a:extLst>
          </p:cNvPr>
          <p:cNvSpPr>
            <a:spLocks noGrp="1"/>
          </p:cNvSpPr>
          <p:nvPr>
            <p:ph type="title"/>
          </p:nvPr>
        </p:nvSpPr>
        <p:spPr/>
        <p:txBody>
          <a:bodyPr/>
          <a:lstStyle/>
          <a:p>
            <a:endParaRPr lang="zh-CN" altLang="en-US" dirty="0"/>
          </a:p>
        </p:txBody>
      </p:sp>
      <p:sp>
        <p:nvSpPr>
          <p:cNvPr id="3" name="内容占位符 2">
            <a:extLst>
              <a:ext uri="{FF2B5EF4-FFF2-40B4-BE49-F238E27FC236}">
                <a16:creationId xmlns:a16="http://schemas.microsoft.com/office/drawing/2014/main" id="{1EE29A7D-EA40-4FA3-9E39-61B072EE14D3}"/>
              </a:ext>
            </a:extLst>
          </p:cNvPr>
          <p:cNvSpPr>
            <a:spLocks noGrp="1"/>
          </p:cNvSpPr>
          <p:nvPr>
            <p:ph idx="1"/>
          </p:nvPr>
        </p:nvSpPr>
        <p:spPr>
          <a:xfrm>
            <a:off x="838199" y="4502197"/>
            <a:ext cx="10515601" cy="1674765"/>
          </a:xfrm>
        </p:spPr>
        <p:txBody>
          <a:bodyPr/>
          <a:lstStyle/>
          <a:p>
            <a:r>
              <a:rPr lang="zh-CN" altLang="en-US"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庞贝古城遗址</a:t>
            </a:r>
            <a:r>
              <a:rPr lang="en-US"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a:t>
            </a:r>
            <a:r>
              <a:rPr lang="zh-CN" altLang="zh-CN" sz="1800" dirty="0">
                <a:effectLst/>
                <a:ea typeface="微软雅黑" panose="020B0503020204020204" pitchFamily="34" charset="-122"/>
                <a:cs typeface="宋体" panose="02010600030101010101" pitchFamily="2" charset="-122"/>
              </a:rPr>
              <a:t>建筑结构式</a:t>
            </a:r>
            <a:r>
              <a:rPr lang="zh-CN" altLang="en-US" sz="1800" dirty="0">
                <a:ea typeface="微软雅黑" panose="020B0503020204020204" pitchFamily="34" charset="-122"/>
                <a:cs typeface="宋体" panose="02010600030101010101" pitchFamily="2" charset="-122"/>
              </a:rPr>
              <a:t>壁</a:t>
            </a:r>
            <a:r>
              <a:rPr lang="zh-CN" altLang="en-US" sz="1800" dirty="0">
                <a:effectLst/>
                <a:ea typeface="微软雅黑" panose="020B0503020204020204" pitchFamily="34" charset="-122"/>
                <a:cs typeface="宋体" panose="02010600030101010101" pitchFamily="2" charset="-122"/>
              </a:rPr>
              <a:t>画：</a:t>
            </a:r>
            <a:r>
              <a:rPr lang="zh-CN"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《密祭》</a:t>
            </a:r>
            <a:r>
              <a:rPr lang="zh-CN" altLang="en-US"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局部</a:t>
            </a:r>
            <a:r>
              <a:rPr lang="zh-CN"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，表现了对酒神狄奥尼索斯的秘密献祭。用</a:t>
            </a:r>
            <a:r>
              <a:rPr lang="en-US"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27</a:t>
            </a:r>
            <a:r>
              <a:rPr lang="zh-CN"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个人物画连续地表现出礼仪过程，讲述一位接受教仪的新娘获得超世幸福的过程。在深红色的背景上，密祭的场面一步步展开，那些紧张的少女、狂饮的萨陀尔和焦虑的女信徒都处于一种肃穆、神秘和紧张的气氛中。值得注意的是</a:t>
            </a:r>
            <a:r>
              <a:rPr lang="en-US"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a:t>
            </a:r>
            <a:r>
              <a:rPr lang="zh-CN" altLang="zh-CN" sz="1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人物造型已使用明暗法，立体感很强。</a:t>
            </a:r>
            <a:endParaRPr lang="zh-CN" altLang="zh-CN" sz="18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4" name="内容占位符 4">
            <a:extLst>
              <a:ext uri="{FF2B5EF4-FFF2-40B4-BE49-F238E27FC236}">
                <a16:creationId xmlns:a16="http://schemas.microsoft.com/office/drawing/2014/main" id="{05ABFCF8-59FF-49B0-A004-50074AA84DA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199" y="365124"/>
            <a:ext cx="10513249" cy="3843907"/>
          </a:xfrm>
        </p:spPr>
      </p:pic>
    </p:spTree>
    <p:extLst>
      <p:ext uri="{BB962C8B-B14F-4D97-AF65-F5344CB8AC3E}">
        <p14:creationId xmlns:p14="http://schemas.microsoft.com/office/powerpoint/2010/main" val="14756150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4A05150-3A52-45F2-8617-FC1863F7E411}"/>
              </a:ext>
            </a:extLst>
          </p:cNvPr>
          <p:cNvSpPr>
            <a:spLocks noGrp="1"/>
          </p:cNvSpPr>
          <p:nvPr>
            <p:ph idx="1"/>
          </p:nvPr>
        </p:nvSpPr>
        <p:spPr>
          <a:xfrm>
            <a:off x="5856924" y="1825625"/>
            <a:ext cx="5496876" cy="4351338"/>
          </a:xfrm>
        </p:spPr>
        <p:txBody>
          <a:bodyPr/>
          <a:lstStyle/>
          <a:p>
            <a:r>
              <a:rPr lang="zh-CN" altLang="en-US"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庞贝古城遗址</a:t>
            </a:r>
            <a:r>
              <a:rPr lang="en-US" altLang="zh-CN"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a:t>
            </a:r>
            <a:r>
              <a:rPr lang="zh-CN" altLang="zh-CN" sz="2000" b="0" dirty="0">
                <a:solidFill>
                  <a:srgbClr val="000000"/>
                </a:solidFill>
                <a:effectLst/>
                <a:ea typeface="微软雅黑" panose="020B0503020204020204" pitchFamily="34" charset="-122"/>
                <a:cs typeface="Times New Roman" panose="02020603050405020304" pitchFamily="18" charset="0"/>
              </a:rPr>
              <a:t>华丽式</a:t>
            </a:r>
            <a:r>
              <a:rPr lang="zh-CN" altLang="en-US" sz="2000" b="0" dirty="0">
                <a:solidFill>
                  <a:srgbClr val="000000"/>
                </a:solidFill>
                <a:effectLst/>
                <a:ea typeface="微软雅黑" panose="020B0503020204020204" pitchFamily="34" charset="-122"/>
                <a:cs typeface="Times New Roman" panose="02020603050405020304" pitchFamily="18" charset="0"/>
              </a:rPr>
              <a:t>壁画</a:t>
            </a:r>
            <a:endParaRPr lang="en-US" altLang="zh-CN" sz="2000" b="0" dirty="0">
              <a:solidFill>
                <a:srgbClr val="000000"/>
              </a:solidFill>
              <a:effectLst/>
              <a:ea typeface="微软雅黑" panose="020B0503020204020204" pitchFamily="34" charset="-122"/>
              <a:cs typeface="Times New Roman" panose="02020603050405020304" pitchFamily="18" charset="0"/>
            </a:endParaRPr>
          </a:p>
          <a:p>
            <a:r>
              <a:rPr lang="zh-CN" altLang="zh-CN" sz="20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这种风格主要是用单色水平和垂直的线条画出精致的建筑装饰图框，将每一片墙面分成三个图框，每个图框中央画了一幅画，这些画多为神话、宗教或田园题材的风景和人物。墙面的上方仍然保留着第二风格时期以假乱真的建筑结构装饰。</a:t>
            </a:r>
            <a:endParaRPr lang="zh-CN" altLang="zh-CN" sz="2000" dirty="0">
              <a:effectLst/>
              <a:latin typeface="Tahoma" panose="020B0604030504040204" pitchFamily="34" charset="0"/>
              <a:ea typeface="微软雅黑" panose="020B0503020204020204" pitchFamily="34" charset="-122"/>
              <a:cs typeface="Times New Roman" panose="02020603050405020304" pitchFamily="18" charset="0"/>
            </a:endParaRPr>
          </a:p>
          <a:p>
            <a:endParaRPr lang="zh-CN" altLang="en-US" dirty="0"/>
          </a:p>
        </p:txBody>
      </p:sp>
      <p:pic>
        <p:nvPicPr>
          <p:cNvPr id="5" name="内容占位符 4">
            <a:extLst>
              <a:ext uri="{FF2B5EF4-FFF2-40B4-BE49-F238E27FC236}">
                <a16:creationId xmlns:a16="http://schemas.microsoft.com/office/drawing/2014/main" id="{2A62E00F-58B2-48E0-834A-43BC4F7BA87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5018724" cy="5811838"/>
          </a:xfrm>
        </p:spPr>
      </p:pic>
    </p:spTree>
    <p:extLst>
      <p:ext uri="{BB962C8B-B14F-4D97-AF65-F5344CB8AC3E}">
        <p14:creationId xmlns:p14="http://schemas.microsoft.com/office/powerpoint/2010/main" val="30198426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819DA92-78FC-4CF4-836C-AABB4306C40D}"/>
              </a:ext>
            </a:extLst>
          </p:cNvPr>
          <p:cNvSpPr>
            <a:spLocks noGrp="1"/>
          </p:cNvSpPr>
          <p:nvPr>
            <p:ph idx="1"/>
          </p:nvPr>
        </p:nvSpPr>
        <p:spPr>
          <a:xfrm>
            <a:off x="5228134" y="1584495"/>
            <a:ext cx="6125666" cy="4592468"/>
          </a:xfrm>
        </p:spPr>
        <p:txBody>
          <a:bodyPr/>
          <a:lstStyle/>
          <a:p>
            <a:r>
              <a:rPr lang="zh-CN" altLang="en-US"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庞贝古城遗址</a:t>
            </a:r>
            <a:r>
              <a:rPr lang="en-US" altLang="zh-CN" sz="20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a:t>
            </a:r>
            <a:r>
              <a:rPr lang="zh-CN" altLang="en-US" sz="20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复杂式</a:t>
            </a:r>
            <a:r>
              <a:rPr lang="zh-CN" altLang="en-US" sz="2000" b="0" dirty="0">
                <a:solidFill>
                  <a:srgbClr val="000000"/>
                </a:solidFill>
                <a:effectLst/>
                <a:ea typeface="微软雅黑" panose="020B0503020204020204" pitchFamily="34" charset="-122"/>
                <a:cs typeface="Times New Roman" panose="02020603050405020304" pitchFamily="18" charset="0"/>
              </a:rPr>
              <a:t>壁画</a:t>
            </a:r>
            <a:endParaRPr lang="en-US" altLang="zh-CN" sz="2000" b="0" dirty="0">
              <a:solidFill>
                <a:srgbClr val="000000"/>
              </a:solidFill>
              <a:effectLst/>
              <a:ea typeface="微软雅黑" panose="020B0503020204020204" pitchFamily="34" charset="-122"/>
              <a:cs typeface="Times New Roman" panose="02020603050405020304" pitchFamily="18" charset="0"/>
            </a:endParaRPr>
          </a:p>
          <a:p>
            <a:r>
              <a:rPr lang="zh-CN" altLang="zh-CN" sz="2000" dirty="0">
                <a:solidFill>
                  <a:srgbClr val="000000"/>
                </a:solidFill>
                <a:effectLst/>
                <a:ea typeface="微软雅黑" panose="020B0503020204020204" pitchFamily="34" charset="-122"/>
                <a:cs typeface="Times New Roman" panose="02020603050405020304" pitchFamily="18" charset="0"/>
              </a:rPr>
              <a:t>是在第二、第三种风格的基础上发展起来的，具有多种装饰类型、充分表现罗马艺术广泛性的特点；在用色方面比较鲜明，加上光影技法表现，因此充满生气的色彩对比和动态感。这种风格的另一特色是画上舞台布景，并且演上一出戏剧；同时也出现了日常生活和神话相关题材，如对流浪汉的描写，以及对神话和神明的嘲讽</a:t>
            </a:r>
            <a:r>
              <a:rPr lang="zh-CN" altLang="en-US" sz="2000" dirty="0">
                <a:solidFill>
                  <a:srgbClr val="000000"/>
                </a:solidFill>
                <a:effectLst/>
                <a:ea typeface="微软雅黑" panose="020B0503020204020204" pitchFamily="34" charset="-122"/>
                <a:cs typeface="Times New Roman" panose="02020603050405020304" pitchFamily="18" charset="0"/>
              </a:rPr>
              <a:t>。</a:t>
            </a:r>
            <a:endParaRPr lang="en-US" altLang="zh-CN" sz="2000" b="0" dirty="0">
              <a:solidFill>
                <a:srgbClr val="000000"/>
              </a:solidFill>
              <a:effectLst/>
              <a:ea typeface="微软雅黑" panose="020B0503020204020204" pitchFamily="34" charset="-122"/>
              <a:cs typeface="Times New Roman" panose="02020603050405020304" pitchFamily="18" charset="0"/>
            </a:endParaRPr>
          </a:p>
          <a:p>
            <a:endParaRPr lang="zh-CN" altLang="en-US" dirty="0"/>
          </a:p>
        </p:txBody>
      </p:sp>
      <p:pic>
        <p:nvPicPr>
          <p:cNvPr id="4" name="内容占位符 4">
            <a:extLst>
              <a:ext uri="{FF2B5EF4-FFF2-40B4-BE49-F238E27FC236}">
                <a16:creationId xmlns:a16="http://schemas.microsoft.com/office/drawing/2014/main" id="{FE6A1BAB-28F4-46A7-9492-BBB7F5CF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199" y="365125"/>
            <a:ext cx="4285619" cy="5811838"/>
          </a:xfrm>
          <a:prstGeom prst="rect">
            <a:avLst/>
          </a:prstGeom>
        </p:spPr>
      </p:pic>
    </p:spTree>
    <p:extLst>
      <p:ext uri="{BB962C8B-B14F-4D97-AF65-F5344CB8AC3E}">
        <p14:creationId xmlns:p14="http://schemas.microsoft.com/office/powerpoint/2010/main" val="12865088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FAC956E-6958-466E-8DDD-3C54417DCA61}"/>
              </a:ext>
            </a:extLst>
          </p:cNvPr>
          <p:cNvSpPr>
            <a:spLocks noGrp="1"/>
          </p:cNvSpPr>
          <p:nvPr>
            <p:ph idx="1"/>
          </p:nvPr>
        </p:nvSpPr>
        <p:spPr>
          <a:xfrm>
            <a:off x="6931292" y="2261569"/>
            <a:ext cx="4422508" cy="3915394"/>
          </a:xfrm>
        </p:spPr>
        <p:txBody>
          <a:bodyPr/>
          <a:lstStyle/>
          <a:p>
            <a:r>
              <a:rPr lang="zh-CN" altLang="en-US" sz="2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庞贝古城遗址</a:t>
            </a:r>
            <a:r>
              <a:rPr lang="en-US" altLang="zh-CN" sz="2800" dirty="0">
                <a:solidFill>
                  <a:srgbClr val="000000"/>
                </a:solidFill>
                <a:effectLst/>
                <a:latin typeface="Tahoma" panose="020B0604030504040204" pitchFamily="34" charset="0"/>
                <a:ea typeface="微软雅黑" panose="020B0503020204020204" pitchFamily="34" charset="-122"/>
                <a:cs typeface="宋体" panose="02010600030101010101" pitchFamily="2" charset="-122"/>
              </a:rPr>
              <a:t>——</a:t>
            </a:r>
            <a:r>
              <a:rPr lang="zh-CN" altLang="en-US" sz="2800" dirty="0">
                <a:solidFill>
                  <a:srgbClr val="000000"/>
                </a:solidFill>
                <a:latin typeface="Tahoma" panose="020B0604030504040204" pitchFamily="34" charset="0"/>
                <a:ea typeface="微软雅黑" panose="020B0503020204020204" pitchFamily="34" charset="-122"/>
                <a:cs typeface="Times New Roman" panose="02020603050405020304" pitchFamily="18" charset="0"/>
              </a:rPr>
              <a:t>复杂式</a:t>
            </a:r>
            <a:r>
              <a:rPr lang="zh-CN" altLang="en-US" sz="2800" b="0" dirty="0">
                <a:solidFill>
                  <a:srgbClr val="000000"/>
                </a:solidFill>
                <a:effectLst/>
                <a:ea typeface="微软雅黑" panose="020B0503020204020204" pitchFamily="34" charset="-122"/>
                <a:cs typeface="Times New Roman" panose="02020603050405020304" pitchFamily="18" charset="0"/>
              </a:rPr>
              <a:t>壁画</a:t>
            </a:r>
            <a:endParaRPr lang="en-US" altLang="zh-CN" sz="2800" b="0" dirty="0">
              <a:solidFill>
                <a:srgbClr val="000000"/>
              </a:solidFill>
              <a:effectLst/>
              <a:ea typeface="微软雅黑" panose="020B0503020204020204" pitchFamily="34" charset="-122"/>
              <a:cs typeface="Times New Roman" panose="02020603050405020304" pitchFamily="18" charset="0"/>
            </a:endParaRPr>
          </a:p>
          <a:p>
            <a:endParaRPr lang="zh-CN" altLang="en-US" dirty="0"/>
          </a:p>
        </p:txBody>
      </p:sp>
      <p:pic>
        <p:nvPicPr>
          <p:cNvPr id="4" name="图片 3">
            <a:extLst>
              <a:ext uri="{FF2B5EF4-FFF2-40B4-BE49-F238E27FC236}">
                <a16:creationId xmlns:a16="http://schemas.microsoft.com/office/drawing/2014/main" id="{166B4C9E-FB75-44AD-92CD-512E599D42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65125"/>
            <a:ext cx="6035849" cy="5811838"/>
          </a:xfrm>
          <a:prstGeom prst="rect">
            <a:avLst/>
          </a:prstGeom>
        </p:spPr>
      </p:pic>
    </p:spTree>
    <p:extLst>
      <p:ext uri="{BB962C8B-B14F-4D97-AF65-F5344CB8AC3E}">
        <p14:creationId xmlns:p14="http://schemas.microsoft.com/office/powerpoint/2010/main" val="42126234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6504A4-9A8A-4D59-A2A1-E14CEB278EC9}"/>
              </a:ext>
            </a:extLst>
          </p:cNvPr>
          <p:cNvSpPr>
            <a:spLocks noGrp="1"/>
          </p:cNvSpPr>
          <p:nvPr>
            <p:ph type="ctrTitle"/>
          </p:nvPr>
        </p:nvSpPr>
        <p:spPr/>
        <p:txBody>
          <a:bodyPr>
            <a:normAutofit/>
          </a:bodyPr>
          <a:lstStyle/>
          <a:p>
            <a:r>
              <a:rPr lang="zh-CN" altLang="en-US" sz="4000" dirty="0"/>
              <a:t>第四章  中世纪美术</a:t>
            </a:r>
          </a:p>
        </p:txBody>
      </p:sp>
    </p:spTree>
    <p:extLst>
      <p:ext uri="{BB962C8B-B14F-4D97-AF65-F5344CB8AC3E}">
        <p14:creationId xmlns:p14="http://schemas.microsoft.com/office/powerpoint/2010/main" val="14515016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067590" y="1122362"/>
            <a:ext cx="5600409" cy="2549197"/>
          </a:xfrm>
        </p:spPr>
        <p:txBody>
          <a:bodyPr>
            <a:normAutofit/>
          </a:bodyPr>
          <a:lstStyle/>
          <a:p>
            <a:r>
              <a:rPr lang="zh-CN" altLang="zh-CN" sz="2000" dirty="0">
                <a:solidFill>
                  <a:srgbClr val="000000"/>
                </a:solidFill>
                <a:ea typeface="微软雅黑" panose="020B0503020204020204" pitchFamily="34" charset="-122"/>
                <a:cs typeface="Times New Roman" panose="02020603050405020304" pitchFamily="18" charset="0"/>
              </a:rPr>
              <a:t>早期基督教艺术</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a typeface="微软雅黑" panose="020B0503020204020204" pitchFamily="34" charset="-122"/>
                <a:cs typeface="Times New Roman" panose="02020603050405020304" pitchFamily="18" charset="0"/>
              </a:rPr>
              <a:t>天顶壁画</a:t>
            </a:r>
            <a:r>
              <a:rPr lang="zh-CN" altLang="en-US" sz="2000" dirty="0">
                <a:solidFill>
                  <a:srgbClr val="000000"/>
                </a:solidFill>
                <a:ea typeface="微软雅黑" panose="020B0503020204020204" pitchFamily="34" charset="-122"/>
                <a:cs typeface="Times New Roman" panose="02020603050405020304" pitchFamily="18" charset="0"/>
              </a:rPr>
              <a:t>：</a:t>
            </a:r>
            <a:r>
              <a:rPr lang="zh-CN" altLang="zh-CN" sz="2000" dirty="0">
                <a:solidFill>
                  <a:srgbClr val="000000"/>
                </a:solidFill>
                <a:ea typeface="微软雅黑" panose="020B0503020204020204" pitchFamily="34" charset="-122"/>
                <a:cs typeface="Times New Roman" panose="02020603050405020304" pitchFamily="18" charset="0"/>
              </a:rPr>
              <a:t>《善良的牧人》</a:t>
            </a:r>
            <a:endParaRPr lang="zh-CN" altLang="en-US" sz="2000" dirty="0"/>
          </a:p>
        </p:txBody>
      </p:sp>
      <p:pic>
        <p:nvPicPr>
          <p:cNvPr id="5" name="图片 4">
            <a:extLst>
              <a:ext uri="{FF2B5EF4-FFF2-40B4-BE49-F238E27FC236}">
                <a16:creationId xmlns:a16="http://schemas.microsoft.com/office/drawing/2014/main" id="{DF62C936-E964-4ADB-9FE7-6BF249F205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460483" cy="4203531"/>
          </a:xfrm>
          <a:prstGeom prst="rect">
            <a:avLst/>
          </a:prstGeom>
        </p:spPr>
      </p:pic>
    </p:spTree>
    <p:extLst>
      <p:ext uri="{BB962C8B-B14F-4D97-AF65-F5344CB8AC3E}">
        <p14:creationId xmlns:p14="http://schemas.microsoft.com/office/powerpoint/2010/main" val="39066847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704250" y="1296867"/>
            <a:ext cx="1963750" cy="2387600"/>
          </a:xfrm>
        </p:spPr>
        <p:txBody>
          <a:bodyPr>
            <a:normAutofit/>
          </a:bodyPr>
          <a:lstStyle/>
          <a:p>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巴西利卡</a:t>
            </a:r>
            <a:r>
              <a:rPr lang="zh-CN" altLang="en-US" sz="2000" dirty="0">
                <a:solidFill>
                  <a:srgbClr val="000000"/>
                </a:solidFill>
                <a:effectLst/>
                <a:ea typeface="微软雅黑" panose="020B0503020204020204" pitchFamily="34" charset="-122"/>
                <a:cs typeface="Times New Roman" panose="02020603050405020304" pitchFamily="18" charset="0"/>
              </a:rPr>
              <a:t>”式教堂</a:t>
            </a:r>
            <a:endParaRPr lang="zh-CN" altLang="en-US" sz="2000" dirty="0"/>
          </a:p>
        </p:txBody>
      </p:sp>
      <p:pic>
        <p:nvPicPr>
          <p:cNvPr id="5" name="图片 4">
            <a:extLst>
              <a:ext uri="{FF2B5EF4-FFF2-40B4-BE49-F238E27FC236}">
                <a16:creationId xmlns:a16="http://schemas.microsoft.com/office/drawing/2014/main" id="{FF18CAED-E875-4E5F-94B0-43E101163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7124409" cy="4158544"/>
          </a:xfrm>
          <a:prstGeom prst="rect">
            <a:avLst/>
          </a:prstGeom>
        </p:spPr>
      </p:pic>
    </p:spTree>
    <p:extLst>
      <p:ext uri="{BB962C8B-B14F-4D97-AF65-F5344CB8AC3E}">
        <p14:creationId xmlns:p14="http://schemas.microsoft.com/office/powerpoint/2010/main" val="29848476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088530" y="1122363"/>
            <a:ext cx="5579469" cy="2387600"/>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早期基督教都反对大型、逼真的雕像</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格列高利教皇宣称：“文章对识字的人能起什么作用，绘画对文盲就能起什么作用。”于是，出现了一些注重图像核心要义的壁画和镶嵌画</a:t>
            </a:r>
            <a:endParaRPr lang="zh-CN" altLang="en-US" sz="2000" dirty="0"/>
          </a:p>
        </p:txBody>
      </p:sp>
      <p:pic>
        <p:nvPicPr>
          <p:cNvPr id="5" name="图片 4">
            <a:extLst>
              <a:ext uri="{FF2B5EF4-FFF2-40B4-BE49-F238E27FC236}">
                <a16:creationId xmlns:a16="http://schemas.microsoft.com/office/drawing/2014/main" id="{377D6EDD-ED31-42CD-85AB-962B9E611D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87511"/>
            <a:ext cx="3466215" cy="4170289"/>
          </a:xfrm>
          <a:prstGeom prst="rect">
            <a:avLst/>
          </a:prstGeom>
        </p:spPr>
      </p:pic>
    </p:spTree>
    <p:extLst>
      <p:ext uri="{BB962C8B-B14F-4D97-AF65-F5344CB8AC3E}">
        <p14:creationId xmlns:p14="http://schemas.microsoft.com/office/powerpoint/2010/main" val="3711505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728866" y="1122362"/>
            <a:ext cx="3939133" cy="3379835"/>
          </a:xfrm>
        </p:spPr>
        <p:txBody>
          <a:bodyPr>
            <a:normAutofit/>
          </a:bodyPr>
          <a:lstStyle/>
          <a:p>
            <a:r>
              <a:rPr lang="zh-CN" altLang="zh-CN" sz="2000" dirty="0">
                <a:effectLst/>
                <a:ea typeface="微软雅黑" panose="020B0503020204020204" pitchFamily="34" charset="-122"/>
                <a:cs typeface="Times New Roman" panose="02020603050405020304" pitchFamily="18" charset="0"/>
              </a:rPr>
              <a:t>圣维塔莱教堂</a:t>
            </a:r>
            <a:r>
              <a:rPr lang="zh-CN" altLang="en-US"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采用八角形集中式设计</a:t>
            </a:r>
            <a:r>
              <a:rPr lang="zh-CN" altLang="en-US"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位于伏尔塔瓦河西岸的布拉格城堡内，是布拉格城堡最重要的地标之一，始建于公元</a:t>
            </a:r>
            <a:r>
              <a:rPr lang="en-US" altLang="zh-CN" sz="2000" dirty="0">
                <a:effectLst/>
                <a:ea typeface="微软雅黑" panose="020B0503020204020204" pitchFamily="34" charset="-122"/>
                <a:cs typeface="Times New Roman" panose="02020603050405020304" pitchFamily="18" charset="0"/>
              </a:rPr>
              <a:t>929</a:t>
            </a:r>
            <a:r>
              <a:rPr lang="zh-CN" altLang="zh-CN" sz="2000" dirty="0">
                <a:effectLst/>
                <a:ea typeface="微软雅黑" panose="020B0503020204020204" pitchFamily="34" charset="-122"/>
                <a:cs typeface="Times New Roman" panose="02020603050405020304" pitchFamily="18" charset="0"/>
              </a:rPr>
              <a:t>年，直至公元</a:t>
            </a:r>
            <a:r>
              <a:rPr lang="en-US" altLang="zh-CN" sz="2000" dirty="0">
                <a:effectLst/>
                <a:ea typeface="微软雅黑" panose="020B0503020204020204" pitchFamily="34" charset="-122"/>
                <a:cs typeface="Times New Roman" panose="02020603050405020304" pitchFamily="18" charset="0"/>
              </a:rPr>
              <a:t>1929</a:t>
            </a:r>
            <a:r>
              <a:rPr lang="zh-CN" altLang="zh-CN" sz="2000" dirty="0">
                <a:effectLst/>
                <a:ea typeface="微软雅黑" panose="020B0503020204020204" pitchFamily="34" charset="-122"/>
                <a:cs typeface="Times New Roman" panose="02020603050405020304" pitchFamily="18" charset="0"/>
              </a:rPr>
              <a:t>年正式完工，在世界建筑史上享有</a:t>
            </a:r>
            <a:r>
              <a:rPr lang="en-US" altLang="zh-CN"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建筑之宝</a:t>
            </a:r>
            <a:r>
              <a:rPr lang="en-US" altLang="zh-CN" sz="2000" dirty="0">
                <a:effectLst/>
                <a:ea typeface="微软雅黑" panose="020B0503020204020204" pitchFamily="34" charset="-122"/>
                <a:cs typeface="Times New Roman" panose="02020603050405020304" pitchFamily="18" charset="0"/>
              </a:rPr>
              <a:t>”</a:t>
            </a:r>
            <a:r>
              <a:rPr lang="zh-CN" altLang="zh-CN" sz="2000" dirty="0">
                <a:effectLst/>
                <a:ea typeface="微软雅黑" panose="020B0503020204020204" pitchFamily="34" charset="-122"/>
                <a:cs typeface="Times New Roman" panose="02020603050405020304" pitchFamily="18" charset="0"/>
              </a:rPr>
              <a:t>的美誉。</a:t>
            </a:r>
            <a:endParaRPr lang="zh-CN" altLang="en-US" sz="2000" dirty="0"/>
          </a:p>
        </p:txBody>
      </p:sp>
      <p:pic>
        <p:nvPicPr>
          <p:cNvPr id="5" name="图片 4">
            <a:extLst>
              <a:ext uri="{FF2B5EF4-FFF2-40B4-BE49-F238E27FC236}">
                <a16:creationId xmlns:a16="http://schemas.microsoft.com/office/drawing/2014/main" id="{5659C23B-C3E2-42F7-AC5B-BA803148F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14329"/>
            <a:ext cx="5118879" cy="4143471"/>
          </a:xfrm>
          <a:prstGeom prst="rect">
            <a:avLst/>
          </a:prstGeom>
        </p:spPr>
      </p:pic>
    </p:spTree>
    <p:extLst>
      <p:ext uri="{BB962C8B-B14F-4D97-AF65-F5344CB8AC3E}">
        <p14:creationId xmlns:p14="http://schemas.microsoft.com/office/powerpoint/2010/main" val="1360133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063915" y="1122363"/>
            <a:ext cx="3499384" cy="2123409"/>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西班牙</a:t>
            </a:r>
            <a:r>
              <a:rPr lang="en-US" altLang="zh-CN" sz="1800" dirty="0">
                <a:solidFill>
                  <a:srgbClr val="000000"/>
                </a:solidFill>
                <a:effectLst/>
                <a:ea typeface="微软雅黑" panose="020B0503020204020204" pitchFamily="34" charset="-122"/>
                <a:cs typeface="Times New Roman" panose="02020603050405020304" pitchFamily="18"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拉文特岩画</a:t>
            </a:r>
            <a:endParaRPr lang="zh-CN" altLang="en-US" dirty="0"/>
          </a:p>
        </p:txBody>
      </p:sp>
      <p:pic>
        <p:nvPicPr>
          <p:cNvPr id="6" name="图片 5">
            <a:extLst>
              <a:ext uri="{FF2B5EF4-FFF2-40B4-BE49-F238E27FC236}">
                <a16:creationId xmlns:a16="http://schemas.microsoft.com/office/drawing/2014/main" id="{17133120-CD74-4B87-B013-F6D23FA96F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539915" cy="4144099"/>
          </a:xfrm>
          <a:prstGeom prst="rect">
            <a:avLst/>
          </a:prstGeom>
        </p:spPr>
      </p:pic>
    </p:spTree>
    <p:extLst>
      <p:ext uri="{BB962C8B-B14F-4D97-AF65-F5344CB8AC3E}">
        <p14:creationId xmlns:p14="http://schemas.microsoft.com/office/powerpoint/2010/main" val="10761559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632982" y="1122363"/>
            <a:ext cx="5035017" cy="2387600"/>
          </a:xfrm>
        </p:spPr>
        <p:txBody>
          <a:bodyPr/>
          <a:lstStyle/>
          <a:p>
            <a:r>
              <a:rPr lang="zh-CN" altLang="zh-CN" sz="1800" dirty="0">
                <a:effectLst/>
                <a:ea typeface="微软雅黑" panose="020B0503020204020204" pitchFamily="34" charset="-122"/>
                <a:cs typeface="Times New Roman" panose="02020603050405020304" pitchFamily="18" charset="0"/>
              </a:rPr>
              <a:t>圣索菲亚教堂长</a:t>
            </a:r>
            <a:r>
              <a:rPr lang="en-US" altLang="zh-CN" sz="1800" dirty="0">
                <a:effectLst/>
                <a:ea typeface="微软雅黑" panose="020B0503020204020204" pitchFamily="34" charset="-122"/>
                <a:cs typeface="Times New Roman" panose="02020603050405020304" pitchFamily="18" charset="0"/>
              </a:rPr>
              <a:t>94</a:t>
            </a:r>
            <a:r>
              <a:rPr lang="zh-CN" altLang="zh-CN" sz="1800" dirty="0">
                <a:effectLst/>
                <a:ea typeface="微软雅黑" panose="020B0503020204020204" pitchFamily="34" charset="-122"/>
                <a:cs typeface="Times New Roman" panose="02020603050405020304" pitchFamily="18" charset="0"/>
              </a:rPr>
              <a:t>米，宽</a:t>
            </a:r>
            <a:r>
              <a:rPr lang="en-US" altLang="zh-CN" sz="1800" dirty="0">
                <a:effectLst/>
                <a:ea typeface="微软雅黑" panose="020B0503020204020204" pitchFamily="34" charset="-122"/>
                <a:cs typeface="Times New Roman" panose="02020603050405020304" pitchFamily="18" charset="0"/>
              </a:rPr>
              <a:t>72</a:t>
            </a:r>
            <a:r>
              <a:rPr lang="zh-CN" altLang="zh-CN" sz="1800" dirty="0">
                <a:effectLst/>
                <a:ea typeface="微软雅黑" panose="020B0503020204020204" pitchFamily="34" charset="-122"/>
                <a:cs typeface="Times New Roman" panose="02020603050405020304" pitchFamily="18" charset="0"/>
              </a:rPr>
              <a:t>米，主穹窿直径长</a:t>
            </a:r>
            <a:r>
              <a:rPr lang="en-US" altLang="zh-CN" sz="1800" dirty="0">
                <a:effectLst/>
                <a:ea typeface="微软雅黑" panose="020B0503020204020204" pitchFamily="34" charset="-122"/>
                <a:cs typeface="Times New Roman" panose="02020603050405020304" pitchFamily="18" charset="0"/>
              </a:rPr>
              <a:t>31</a:t>
            </a:r>
            <a:r>
              <a:rPr lang="zh-CN" altLang="zh-CN" sz="1800" dirty="0">
                <a:effectLst/>
                <a:ea typeface="微软雅黑" panose="020B0503020204020204" pitchFamily="34" charset="-122"/>
                <a:cs typeface="Times New Roman" panose="02020603050405020304" pitchFamily="18" charset="0"/>
              </a:rPr>
              <a:t>米。主穹窿的南北方向由复杂的拱门、穹隅等结构支撑；东西两侧是两个与它等直径的半穹窿，它们相互邻接，跨越中殿上部。</a:t>
            </a:r>
            <a:endParaRPr lang="zh-CN" altLang="en-US" dirty="0"/>
          </a:p>
        </p:txBody>
      </p:sp>
      <p:pic>
        <p:nvPicPr>
          <p:cNvPr id="5" name="图片 4">
            <a:extLst>
              <a:ext uri="{FF2B5EF4-FFF2-40B4-BE49-F238E27FC236}">
                <a16:creationId xmlns:a16="http://schemas.microsoft.com/office/drawing/2014/main" id="{A67D74C2-E4A7-400B-8582-A2B57645D4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941460" cy="4133301"/>
          </a:xfrm>
          <a:prstGeom prst="rect">
            <a:avLst/>
          </a:prstGeom>
        </p:spPr>
      </p:pic>
    </p:spTree>
    <p:extLst>
      <p:ext uri="{BB962C8B-B14F-4D97-AF65-F5344CB8AC3E}">
        <p14:creationId xmlns:p14="http://schemas.microsoft.com/office/powerpoint/2010/main" val="9599337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341282" y="1122363"/>
            <a:ext cx="2326718" cy="2374693"/>
          </a:xfrm>
        </p:spPr>
        <p:txBody>
          <a:bodyPr/>
          <a:lstStyle/>
          <a:p>
            <a:r>
              <a:rPr lang="zh-CN" altLang="zh-CN" sz="1800" dirty="0">
                <a:effectLst/>
                <a:ea typeface="微软雅黑" panose="020B0503020204020204" pitchFamily="34" charset="-122"/>
                <a:cs typeface="Times New Roman" panose="02020603050405020304" pitchFamily="18" charset="0"/>
              </a:rPr>
              <a:t>圣索菲亚教堂主穹窿</a:t>
            </a:r>
            <a:endParaRPr lang="zh-CN" altLang="en-US" dirty="0"/>
          </a:p>
        </p:txBody>
      </p:sp>
      <p:pic>
        <p:nvPicPr>
          <p:cNvPr id="5" name="图片 4">
            <a:extLst>
              <a:ext uri="{FF2B5EF4-FFF2-40B4-BE49-F238E27FC236}">
                <a16:creationId xmlns:a16="http://schemas.microsoft.com/office/drawing/2014/main" id="{8428E5DD-BD60-4536-BA2A-058D949BB8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6648510" cy="4135437"/>
          </a:xfrm>
          <a:prstGeom prst="rect">
            <a:avLst/>
          </a:prstGeom>
        </p:spPr>
      </p:pic>
    </p:spTree>
    <p:extLst>
      <p:ext uri="{BB962C8B-B14F-4D97-AF65-F5344CB8AC3E}">
        <p14:creationId xmlns:p14="http://schemas.microsoft.com/office/powerpoint/2010/main" val="28035891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385002" y="1122363"/>
            <a:ext cx="3282998"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晚期拜占庭建筑的名作──威尼斯的圣马可教堂（重建于</a:t>
            </a:r>
            <a:r>
              <a:rPr lang="en-US" altLang="zh-CN" sz="1800" dirty="0">
                <a:solidFill>
                  <a:srgbClr val="000000"/>
                </a:solidFill>
                <a:effectLst/>
                <a:ea typeface="微软雅黑" panose="020B0503020204020204" pitchFamily="34" charset="-122"/>
                <a:cs typeface="Times New Roman" panose="02020603050405020304" pitchFamily="18" charset="0"/>
              </a:rPr>
              <a:t>1063</a:t>
            </a:r>
            <a:r>
              <a:rPr lang="zh-CN" altLang="zh-CN" sz="1800" dirty="0">
                <a:solidFill>
                  <a:srgbClr val="000000"/>
                </a:solidFill>
                <a:effectLst/>
                <a:ea typeface="微软雅黑" panose="020B0503020204020204" pitchFamily="34" charset="-122"/>
                <a:cs typeface="Times New Roman" panose="02020603050405020304" pitchFamily="18" charset="0"/>
              </a:rPr>
              <a:t>～</a:t>
            </a:r>
            <a:r>
              <a:rPr lang="en-US" altLang="zh-CN" sz="1800" dirty="0">
                <a:solidFill>
                  <a:srgbClr val="000000"/>
                </a:solidFill>
                <a:effectLst/>
                <a:ea typeface="微软雅黑" panose="020B0503020204020204" pitchFamily="34" charset="-122"/>
                <a:cs typeface="Times New Roman" panose="02020603050405020304" pitchFamily="18" charset="0"/>
              </a:rPr>
              <a:t>1094</a:t>
            </a:r>
            <a:r>
              <a:rPr lang="zh-CN" altLang="zh-CN" sz="1800" dirty="0">
                <a:solidFill>
                  <a:srgbClr val="000000"/>
                </a:solidFill>
                <a:effectLst/>
                <a:ea typeface="微软雅黑" panose="020B0503020204020204" pitchFamily="34" charset="-122"/>
                <a:cs typeface="Times New Roman" panose="02020603050405020304" pitchFamily="18" charset="0"/>
              </a:rPr>
              <a:t>），是希腊十字型教堂的代表作</a:t>
            </a:r>
            <a:r>
              <a:rPr lang="zh-CN" altLang="en-US"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AD9F7749-E089-4B2D-B912-964AE8D69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728379" cy="4132517"/>
          </a:xfrm>
          <a:prstGeom prst="rect">
            <a:avLst/>
          </a:prstGeom>
        </p:spPr>
      </p:pic>
    </p:spTree>
    <p:extLst>
      <p:ext uri="{BB962C8B-B14F-4D97-AF65-F5344CB8AC3E}">
        <p14:creationId xmlns:p14="http://schemas.microsoft.com/office/powerpoint/2010/main" val="2088351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327322" y="1122363"/>
            <a:ext cx="2340678" cy="3756764"/>
          </a:xfrm>
        </p:spPr>
        <p:txBody>
          <a:bodyPr/>
          <a:lstStyle/>
          <a:p>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意大利圣威塔尔教堂的《查士丁尼皇帝和廷臣》是当今保存最完好的拜占庭镶嵌画名作。</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8EA990F1-C459-4876-8C83-33EA9C11D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6686415" cy="4135437"/>
          </a:xfrm>
          <a:prstGeom prst="rect">
            <a:avLst/>
          </a:prstGeom>
        </p:spPr>
      </p:pic>
    </p:spTree>
    <p:extLst>
      <p:ext uri="{BB962C8B-B14F-4D97-AF65-F5344CB8AC3E}">
        <p14:creationId xmlns:p14="http://schemas.microsoft.com/office/powerpoint/2010/main" val="15573206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852672" y="1019102"/>
            <a:ext cx="2815328" cy="4816305"/>
          </a:xfrm>
        </p:spPr>
        <p:txBody>
          <a:bodyPr>
            <a:normAutofit fontScale="90000"/>
          </a:bodyPr>
          <a:lstStyle/>
          <a:p>
            <a:pPr indent="279400">
              <a:spcAft>
                <a:spcPts val="1000"/>
              </a:spcAft>
            </a:pPr>
            <a:r>
              <a:rPr lang="zh-CN" altLang="zh-CN" sz="22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《皇后提奥多拉和女官》：画中的主人公是査士丁尼帝的妻子提奥多拉。整幅画面是一个静止的仪式场面，体现的抽象的历史人物的个性。画面光彩夺目，色彩艳丽，人物表情和姿态宁静端庄</a:t>
            </a:r>
            <a:r>
              <a:rPr lang="zh-CN" altLang="en-US" sz="22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a:t>
            </a:r>
            <a:r>
              <a:rPr lang="zh-CN" altLang="zh-CN" sz="2200" dirty="0">
                <a:solidFill>
                  <a:srgbClr val="000000"/>
                </a:solidFill>
                <a:effectLst/>
                <a:latin typeface="Tahoma" panose="020B0604030504040204" pitchFamily="34" charset="0"/>
                <a:ea typeface="微软雅黑" panose="020B0503020204020204" pitchFamily="34" charset="-122"/>
                <a:cs typeface="Times New Roman" panose="02020603050405020304" pitchFamily="18" charset="0"/>
              </a:rPr>
              <a:t>服饰则发挥了镶嵌画的长处，显示出锦缎和珠宝的绚烂与华贵。</a:t>
            </a:r>
            <a:br>
              <a:rPr lang="zh-CN" altLang="zh-CN" sz="2200" dirty="0">
                <a:effectLst/>
                <a:latin typeface="Tahoma" panose="020B0604030504040204" pitchFamily="34" charset="0"/>
                <a:ea typeface="微软雅黑" panose="020B0503020204020204" pitchFamily="34" charset="-122"/>
                <a:cs typeface="Times New Roman" panose="02020603050405020304" pitchFamily="18" charset="0"/>
              </a:rPr>
            </a:br>
            <a:br>
              <a:rPr lang="zh-CN" altLang="zh-CN" sz="1800" dirty="0">
                <a:effectLst/>
                <a:latin typeface="Tahoma" panose="020B0604030504040204" pitchFamily="34" charset="0"/>
                <a:ea typeface="微软雅黑" panose="020B0503020204020204" pitchFamily="34" charset="-122"/>
                <a:cs typeface="Times New Roman" panose="02020603050405020304" pitchFamily="18" charset="0"/>
              </a:rPr>
            </a:br>
            <a:endParaRPr lang="zh-CN" altLang="en-US" dirty="0"/>
          </a:p>
        </p:txBody>
      </p:sp>
      <p:pic>
        <p:nvPicPr>
          <p:cNvPr id="5" name="图片 4">
            <a:extLst>
              <a:ext uri="{FF2B5EF4-FFF2-40B4-BE49-F238E27FC236}">
                <a16:creationId xmlns:a16="http://schemas.microsoft.com/office/drawing/2014/main" id="{9EE1761F-67F7-44F4-AA16-9C3909D7D7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23969" cy="4138321"/>
          </a:xfrm>
          <a:prstGeom prst="rect">
            <a:avLst/>
          </a:prstGeom>
        </p:spPr>
      </p:pic>
    </p:spTree>
    <p:extLst>
      <p:ext uri="{BB962C8B-B14F-4D97-AF65-F5344CB8AC3E}">
        <p14:creationId xmlns:p14="http://schemas.microsoft.com/office/powerpoint/2010/main" val="1910145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30266" y="1122363"/>
            <a:ext cx="5837734" cy="2947066"/>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圣米迦勒教堂</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它的平面图是一个经过强调的拉丁十字架的形状，重心在东部的一端。这也表明教堂的功能是用来容纳众多的善男信女，而不是给修道士修行的，从另一侧面上反映出宗教的繁荣发展。教堂内部由立柱隔成许多个方形的小单元。在边廊尽头的塔楼和中堂里众多穹顶进一步反映出它的罗马式风格特征</a:t>
            </a:r>
            <a:r>
              <a:rPr lang="zh-CN" altLang="en-US" sz="2000" dirty="0">
                <a:solidFill>
                  <a:srgbClr val="000000"/>
                </a:solidFill>
                <a:effectLst/>
                <a:ea typeface="微软雅黑" panose="020B0503020204020204" pitchFamily="34" charset="-122"/>
                <a:cs typeface="Times New Roman" panose="02020603050405020304" pitchFamily="18" charset="0"/>
              </a:rPr>
              <a:t>。</a:t>
            </a:r>
            <a:endParaRPr lang="zh-CN" altLang="en-US" sz="2000" dirty="0"/>
          </a:p>
        </p:txBody>
      </p:sp>
      <p:pic>
        <p:nvPicPr>
          <p:cNvPr id="7" name="图片 6">
            <a:extLst>
              <a:ext uri="{FF2B5EF4-FFF2-40B4-BE49-F238E27FC236}">
                <a16:creationId xmlns:a16="http://schemas.microsoft.com/office/drawing/2014/main" id="{F315C183-F829-46E7-AFA4-1F45389B4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4"/>
            <a:ext cx="3082901" cy="4161568"/>
          </a:xfrm>
          <a:prstGeom prst="rect">
            <a:avLst/>
          </a:prstGeom>
        </p:spPr>
      </p:pic>
    </p:spTree>
    <p:extLst>
      <p:ext uri="{BB962C8B-B14F-4D97-AF65-F5344CB8AC3E}">
        <p14:creationId xmlns:p14="http://schemas.microsoft.com/office/powerpoint/2010/main" val="41837108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974718" y="1122363"/>
            <a:ext cx="1693282" cy="4084831"/>
          </a:xfrm>
        </p:spPr>
        <p:txBody>
          <a:bodyPr>
            <a:no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比萨大教堂建造于</a:t>
            </a:r>
            <a:r>
              <a:rPr lang="en-US" altLang="zh-CN" sz="2000" dirty="0">
                <a:solidFill>
                  <a:srgbClr val="000000"/>
                </a:solidFill>
                <a:effectLst/>
                <a:ea typeface="微软雅黑" panose="020B0503020204020204" pitchFamily="34" charset="-122"/>
                <a:cs typeface="Times New Roman" panose="02020603050405020304" pitchFamily="18" charset="0"/>
              </a:rPr>
              <a:t>1063</a:t>
            </a:r>
            <a:r>
              <a:rPr lang="zh-CN" altLang="zh-CN" sz="2000" dirty="0">
                <a:solidFill>
                  <a:srgbClr val="000000"/>
                </a:solidFill>
                <a:effectLst/>
                <a:ea typeface="微软雅黑" panose="020B0503020204020204" pitchFamily="34" charset="-122"/>
                <a:cs typeface="Times New Roman" panose="02020603050405020304" pitchFamily="18" charset="0"/>
              </a:rPr>
              <a:t>年</a:t>
            </a:r>
            <a:r>
              <a:rPr lang="zh-CN" altLang="en-US" sz="2000" dirty="0">
                <a:solidFill>
                  <a:srgbClr val="000000"/>
                </a:solidFill>
                <a:effectLst/>
                <a:ea typeface="微软雅黑" panose="020B0503020204020204" pitchFamily="34" charset="-122"/>
                <a:cs typeface="Times New Roman" panose="02020603050405020304" pitchFamily="18" charset="0"/>
              </a:rPr>
              <a:t>至</a:t>
            </a:r>
            <a:r>
              <a:rPr lang="en-US" altLang="zh-CN" sz="2000" dirty="0">
                <a:solidFill>
                  <a:srgbClr val="000000"/>
                </a:solidFill>
                <a:effectLst/>
                <a:ea typeface="微软雅黑" panose="020B0503020204020204" pitchFamily="34" charset="-122"/>
                <a:cs typeface="Times New Roman" panose="02020603050405020304" pitchFamily="18" charset="0"/>
              </a:rPr>
              <a:t>13</a:t>
            </a:r>
            <a:r>
              <a:rPr lang="zh-CN" altLang="zh-CN" sz="2000" dirty="0">
                <a:solidFill>
                  <a:srgbClr val="000000"/>
                </a:solidFill>
                <a:effectLst/>
                <a:ea typeface="微软雅黑" panose="020B0503020204020204" pitchFamily="34" charset="-122"/>
                <a:cs typeface="Times New Roman" panose="02020603050405020304" pitchFamily="18" charset="0"/>
              </a:rPr>
              <a:t>世纪，是天主教比萨总教区的主教座堂，代表比萨海上共和国的威望和财富。比萨斜塔作为教堂的塔楼是与教堂的主体工程截然分开的。</a:t>
            </a:r>
            <a:endParaRPr lang="zh-CN" altLang="en-US" sz="2000" dirty="0"/>
          </a:p>
        </p:txBody>
      </p:sp>
      <p:pic>
        <p:nvPicPr>
          <p:cNvPr id="5" name="图片 4">
            <a:extLst>
              <a:ext uri="{FF2B5EF4-FFF2-40B4-BE49-F238E27FC236}">
                <a16:creationId xmlns:a16="http://schemas.microsoft.com/office/drawing/2014/main" id="{B2B3059D-2461-450D-A7D2-67883CAD5F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7450718" cy="4135437"/>
          </a:xfrm>
          <a:prstGeom prst="rect">
            <a:avLst/>
          </a:prstGeom>
        </p:spPr>
      </p:pic>
    </p:spTree>
    <p:extLst>
      <p:ext uri="{BB962C8B-B14F-4D97-AF65-F5344CB8AC3E}">
        <p14:creationId xmlns:p14="http://schemas.microsoft.com/office/powerpoint/2010/main" val="11298688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470602" y="1122362"/>
            <a:ext cx="4197397" cy="4133779"/>
          </a:xfrm>
        </p:spPr>
        <p:txBody>
          <a:bodyPr>
            <a:noAutofit/>
          </a:bodyPr>
          <a:lstStyle/>
          <a:p>
            <a:r>
              <a:rPr lang="zh-CN" altLang="en-US" sz="1800" dirty="0">
                <a:solidFill>
                  <a:srgbClr val="000000"/>
                </a:solidFill>
                <a:ea typeface="微软雅黑" panose="020B0503020204020204" pitchFamily="34" charset="-122"/>
                <a:cs typeface="Times New Roman" panose="02020603050405020304" pitchFamily="18" charset="0"/>
              </a:rPr>
              <a:t>比萨教堂</a:t>
            </a:r>
            <a:r>
              <a:rPr lang="zh-CN" altLang="zh-CN" sz="1800" dirty="0">
                <a:ea typeface="微软雅黑" panose="020B0503020204020204" pitchFamily="34" charset="-122"/>
                <a:cs typeface="Times New Roman" panose="02020603050405020304" pitchFamily="18" charset="0"/>
              </a:rPr>
              <a:t>被称作“雪白大理石的神庙”</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是</a:t>
            </a:r>
            <a:r>
              <a:rPr lang="zh-CN" altLang="zh-CN" sz="1800" b="0" dirty="0">
                <a:solidFill>
                  <a:srgbClr val="000000"/>
                </a:solidFill>
                <a:effectLst/>
                <a:ea typeface="微软雅黑" panose="020B0503020204020204" pitchFamily="34" charset="-122"/>
                <a:cs typeface="Times New Roman" panose="02020603050405020304" pitchFamily="18" charset="0"/>
              </a:rPr>
              <a:t>罗马式教堂建筑的典型代表，更是中世纪建筑艺术的杰作</a:t>
            </a:r>
            <a:r>
              <a:rPr lang="zh-CN" altLang="en-US" sz="1800" b="0" dirty="0">
                <a:solidFill>
                  <a:srgbClr val="000000"/>
                </a:solidFill>
                <a:effectLst/>
                <a:ea typeface="微软雅黑" panose="020B0503020204020204" pitchFamily="34" charset="-122"/>
                <a:cs typeface="Times New Roman" panose="02020603050405020304" pitchFamily="18" charset="0"/>
              </a:rPr>
              <a:t>，由</a:t>
            </a:r>
            <a:r>
              <a:rPr lang="zh-CN" altLang="zh-CN" sz="1800" dirty="0">
                <a:effectLst/>
                <a:ea typeface="微软雅黑" panose="020B0503020204020204" pitchFamily="34" charset="-122"/>
                <a:cs typeface="Times New Roman" panose="02020603050405020304" pitchFamily="18" charset="0"/>
              </a:rPr>
              <a:t>建筑师布斯克多建造</a:t>
            </a:r>
            <a:r>
              <a:rPr lang="zh-CN" altLang="en-US" sz="1800" dirty="0">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大教堂正立面的外轮廓暗示了内部的</a:t>
            </a:r>
            <a:r>
              <a:rPr lang="zh-CN" altLang="zh-CN" sz="1800" b="0" dirty="0">
                <a:solidFill>
                  <a:srgbClr val="000000"/>
                </a:solidFill>
                <a:effectLst/>
                <a:ea typeface="微软雅黑" panose="020B0503020204020204" pitchFamily="34" charset="-122"/>
                <a:cs typeface="Times New Roman" panose="02020603050405020304" pitchFamily="18" charset="0"/>
              </a:rPr>
              <a:t>巴西利卡式布局</a:t>
            </a:r>
            <a:r>
              <a:rPr lang="zh-CN" altLang="zh-CN" sz="1800" b="1" dirty="0">
                <a:solidFill>
                  <a:srgbClr val="000000"/>
                </a:solidFill>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大教堂的立面大量采用了层叠券廊，罗马式特征十分明显。底层以厚实的水平连拱立面作为基座，由七个开间组成。比萨主教堂立面最精彩的部分在基座层以上，从下到上一共设计了四层拱廊，采取的是伦巴第的墙体廊道手法，即在西立面山墙外侧建造镂空的连拱廊道，基本上不具备实用功能，纯粹是装饰作用，使得厚重的山墙瞬间变得轻盈无比。这也是结合古罗马元素的独特比萨风。</a:t>
            </a:r>
            <a:endParaRPr lang="zh-CN" altLang="en-US" sz="1800" dirty="0"/>
          </a:p>
        </p:txBody>
      </p:sp>
      <p:pic>
        <p:nvPicPr>
          <p:cNvPr id="5" name="图片 4">
            <a:extLst>
              <a:ext uri="{FF2B5EF4-FFF2-40B4-BE49-F238E27FC236}">
                <a16:creationId xmlns:a16="http://schemas.microsoft.com/office/drawing/2014/main" id="{582D19BF-59FD-440B-A13A-2A3F4C6B6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4946602" cy="4133780"/>
          </a:xfrm>
          <a:prstGeom prst="rect">
            <a:avLst/>
          </a:prstGeom>
        </p:spPr>
      </p:pic>
    </p:spTree>
    <p:extLst>
      <p:ext uri="{BB962C8B-B14F-4D97-AF65-F5344CB8AC3E}">
        <p14:creationId xmlns:p14="http://schemas.microsoft.com/office/powerpoint/2010/main" val="11085689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388616" y="1122363"/>
            <a:ext cx="2279383"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法国奥顿教堂浮雕</a:t>
            </a:r>
            <a:endParaRPr lang="zh-CN" altLang="en-US" dirty="0"/>
          </a:p>
        </p:txBody>
      </p:sp>
      <p:pic>
        <p:nvPicPr>
          <p:cNvPr id="5" name="图片 4">
            <a:extLst>
              <a:ext uri="{FF2B5EF4-FFF2-40B4-BE49-F238E27FC236}">
                <a16:creationId xmlns:a16="http://schemas.microsoft.com/office/drawing/2014/main" id="{089CA818-8BE2-449C-975A-8D6D48C96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864617" cy="4135437"/>
          </a:xfrm>
          <a:prstGeom prst="rect">
            <a:avLst/>
          </a:prstGeom>
        </p:spPr>
      </p:pic>
    </p:spTree>
    <p:extLst>
      <p:ext uri="{BB962C8B-B14F-4D97-AF65-F5344CB8AC3E}">
        <p14:creationId xmlns:p14="http://schemas.microsoft.com/office/powerpoint/2010/main" val="37531709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721520" y="1122363"/>
            <a:ext cx="2946480" cy="3805626"/>
          </a:xfrm>
        </p:spPr>
        <p:txBody>
          <a:bodyPr>
            <a:normAutofit/>
          </a:bodyPr>
          <a:lstStyle/>
          <a:p>
            <a:r>
              <a:rPr lang="zh-CN" altLang="zh-CN" sz="1800" dirty="0">
                <a:effectLst/>
                <a:ea typeface="微软雅黑" panose="020B0503020204020204" pitchFamily="34" charset="-122"/>
                <a:cs typeface="Times New Roman" panose="02020603050405020304" pitchFamily="18" charset="0"/>
              </a:rPr>
              <a:t>科隆大教堂是科隆的骄傲，也是科隆的标志。它与巴黎圣母院、罗马圣彼得大教堂并称为欧洲三大宗教建筑。据说大教堂始建于</a:t>
            </a:r>
            <a:r>
              <a:rPr lang="en-US" altLang="zh-CN" sz="1800" dirty="0">
                <a:effectLst/>
                <a:ea typeface="微软雅黑" panose="020B0503020204020204" pitchFamily="34" charset="-122"/>
                <a:cs typeface="Times New Roman" panose="02020603050405020304" pitchFamily="18" charset="0"/>
              </a:rPr>
              <a:t>1248</a:t>
            </a:r>
            <a:r>
              <a:rPr lang="zh-CN" altLang="zh-CN" sz="1800" dirty="0">
                <a:effectLst/>
                <a:ea typeface="微软雅黑" panose="020B0503020204020204" pitchFamily="34" charset="-122"/>
                <a:cs typeface="Times New Roman" panose="02020603050405020304" pitchFamily="18" charset="0"/>
              </a:rPr>
              <a:t>年卡罗琳王朝时期，</a:t>
            </a:r>
            <a:r>
              <a:rPr lang="zh-CN" altLang="en-US" sz="1800" dirty="0">
                <a:effectLst/>
                <a:ea typeface="微软雅黑" panose="020B0503020204020204" pitchFamily="34" charset="-122"/>
                <a:cs typeface="Times New Roman" panose="02020603050405020304" pitchFamily="18" charset="0"/>
              </a:rPr>
              <a:t>工程时断时续，</a:t>
            </a:r>
            <a:r>
              <a:rPr lang="zh-CN" altLang="zh-CN" sz="1800" dirty="0">
                <a:effectLst/>
                <a:ea typeface="微软雅黑" panose="020B0503020204020204" pitchFamily="34" charset="-122"/>
                <a:cs typeface="Times New Roman" panose="02020603050405020304" pitchFamily="18" charset="0"/>
              </a:rPr>
              <a:t>直到</a:t>
            </a:r>
            <a:r>
              <a:rPr lang="en-US" altLang="zh-CN" sz="1800" dirty="0">
                <a:effectLst/>
                <a:ea typeface="微软雅黑" panose="020B0503020204020204" pitchFamily="34" charset="-122"/>
                <a:cs typeface="Times New Roman" panose="02020603050405020304" pitchFamily="18" charset="0"/>
              </a:rPr>
              <a:t>1880</a:t>
            </a:r>
            <a:r>
              <a:rPr lang="zh-CN" altLang="zh-CN" sz="1800" dirty="0">
                <a:effectLst/>
                <a:ea typeface="微软雅黑" panose="020B0503020204020204" pitchFamily="34" charset="-122"/>
                <a:cs typeface="Times New Roman" panose="02020603050405020304" pitchFamily="18" charset="0"/>
              </a:rPr>
              <a:t>年</a:t>
            </a:r>
            <a:r>
              <a:rPr lang="en-US" altLang="zh-CN" sz="1800" dirty="0">
                <a:effectLst/>
                <a:ea typeface="微软雅黑" panose="020B0503020204020204" pitchFamily="34" charset="-122"/>
                <a:cs typeface="Times New Roman" panose="02020603050405020304" pitchFamily="18" charset="0"/>
              </a:rPr>
              <a:t>10</a:t>
            </a:r>
            <a:r>
              <a:rPr lang="zh-CN" altLang="zh-CN" sz="1800" dirty="0">
                <a:effectLst/>
                <a:ea typeface="微软雅黑" panose="020B0503020204020204" pitchFamily="34" charset="-122"/>
                <a:cs typeface="Times New Roman" panose="02020603050405020304" pitchFamily="18" charset="0"/>
              </a:rPr>
              <a:t>月</a:t>
            </a:r>
            <a:r>
              <a:rPr lang="en-US" altLang="zh-CN" sz="1800" dirty="0">
                <a:effectLst/>
                <a:ea typeface="微软雅黑" panose="020B0503020204020204" pitchFamily="34" charset="-122"/>
                <a:cs typeface="Times New Roman" panose="02020603050405020304" pitchFamily="18" charset="0"/>
              </a:rPr>
              <a:t>15</a:t>
            </a:r>
            <a:r>
              <a:rPr lang="zh-CN" altLang="zh-CN" sz="1800" dirty="0">
                <a:effectLst/>
                <a:ea typeface="微软雅黑" panose="020B0503020204020204" pitchFamily="34" charset="-122"/>
                <a:cs typeface="Times New Roman" panose="02020603050405020304" pitchFamily="18" charset="0"/>
              </a:rPr>
              <a:t>日，科隆大教堂举行了盛大的竣工典礼。当时，它以其</a:t>
            </a:r>
            <a:r>
              <a:rPr lang="en-US" altLang="zh-CN" sz="1800" dirty="0">
                <a:effectLst/>
                <a:ea typeface="微软雅黑" panose="020B0503020204020204" pitchFamily="34" charset="-122"/>
                <a:cs typeface="Times New Roman" panose="02020603050405020304" pitchFamily="18" charset="0"/>
              </a:rPr>
              <a:t>157</a:t>
            </a:r>
            <a:r>
              <a:rPr lang="zh-CN" altLang="zh-CN" sz="1800" dirty="0">
                <a:effectLst/>
                <a:ea typeface="微软雅黑" panose="020B0503020204020204" pitchFamily="34" charset="-122"/>
                <a:cs typeface="Times New Roman" panose="02020603050405020304" pitchFamily="18" charset="0"/>
              </a:rPr>
              <a:t>米高的两个塔楼荣膺世界最高建筑物的美誉，是建筑史上最杰出的成就之一，教堂的周围还有无数的小尖塔。</a:t>
            </a:r>
            <a:endParaRPr lang="zh-CN" altLang="en-US" dirty="0"/>
          </a:p>
        </p:txBody>
      </p:sp>
      <p:pic>
        <p:nvPicPr>
          <p:cNvPr id="5" name="图片 4">
            <a:extLst>
              <a:ext uri="{FF2B5EF4-FFF2-40B4-BE49-F238E27FC236}">
                <a16:creationId xmlns:a16="http://schemas.microsoft.com/office/drawing/2014/main" id="{9FA25940-4983-46C7-9394-C9DBCE0595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3"/>
            <a:ext cx="6197521" cy="4135437"/>
          </a:xfrm>
          <a:prstGeom prst="rect">
            <a:avLst/>
          </a:prstGeom>
        </p:spPr>
      </p:pic>
    </p:spTree>
    <p:extLst>
      <p:ext uri="{BB962C8B-B14F-4D97-AF65-F5344CB8AC3E}">
        <p14:creationId xmlns:p14="http://schemas.microsoft.com/office/powerpoint/2010/main" val="2036222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9794874" y="1122363"/>
            <a:ext cx="563673" cy="3330974"/>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土耳其</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哥贝克力石柱群</a:t>
            </a:r>
            <a:endParaRPr lang="zh-CN" altLang="en-US" dirty="0"/>
          </a:p>
        </p:txBody>
      </p:sp>
      <p:pic>
        <p:nvPicPr>
          <p:cNvPr id="5" name="图片 4">
            <a:extLst>
              <a:ext uri="{FF2B5EF4-FFF2-40B4-BE49-F238E27FC236}">
                <a16:creationId xmlns:a16="http://schemas.microsoft.com/office/drawing/2014/main" id="{C1E2B1C8-7C42-49BF-A901-28CC957048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8270874" cy="4135437"/>
          </a:xfrm>
          <a:prstGeom prst="rect">
            <a:avLst/>
          </a:prstGeom>
        </p:spPr>
      </p:pic>
    </p:spTree>
    <p:extLst>
      <p:ext uri="{BB962C8B-B14F-4D97-AF65-F5344CB8AC3E}">
        <p14:creationId xmlns:p14="http://schemas.microsoft.com/office/powerpoint/2010/main" val="18904531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65166" y="1122363"/>
            <a:ext cx="5802834" cy="3561319"/>
          </a:xfrm>
        </p:spPr>
        <p:txBody>
          <a:bodyPr>
            <a:normAutofit/>
          </a:bodyPr>
          <a:lstStyle/>
          <a:p>
            <a:r>
              <a:rPr lang="zh-CN" altLang="zh-CN" sz="1800" dirty="0">
                <a:solidFill>
                  <a:srgbClr val="000000"/>
                </a:solidFill>
                <a:effectLst/>
                <a:ea typeface="微软雅黑" panose="020B0503020204020204" pitchFamily="34" charset="-122"/>
                <a:cs typeface="Times New Roman" panose="02020603050405020304" pitchFamily="18" charset="0"/>
              </a:rPr>
              <a:t>巴黎圣母院大教堂</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哥特式基督教教堂建筑，是天主教巴黎总教区的主教座堂。它的地位、历史价值无与伦比，是历史上最为辉煌的建筑之一。圣母院的法文原名</a:t>
            </a:r>
            <a:r>
              <a:rPr lang="en-US" altLang="zh-CN" sz="1800" dirty="0">
                <a:solidFill>
                  <a:srgbClr val="000000"/>
                </a:solidFill>
                <a:effectLst/>
                <a:ea typeface="微软雅黑" panose="020B0503020204020204" pitchFamily="34" charset="-122"/>
                <a:cs typeface="Times New Roman" panose="02020603050405020304" pitchFamily="18" charset="0"/>
              </a:rPr>
              <a:t>“Notre Dame”</a:t>
            </a:r>
            <a:r>
              <a:rPr lang="zh-CN" altLang="zh-CN" sz="1800" dirty="0">
                <a:solidFill>
                  <a:srgbClr val="000000"/>
                </a:solidFill>
                <a:effectLst/>
                <a:ea typeface="微软雅黑" panose="020B0503020204020204" pitchFamily="34" charset="-122"/>
                <a:cs typeface="Times New Roman" panose="02020603050405020304" pitchFamily="18" charset="0"/>
              </a:rPr>
              <a:t>原意</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我们的女士</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，意指耶稣的母亲圣母玛利亚。巴黎圣母院大教堂约建造于</a:t>
            </a:r>
            <a:r>
              <a:rPr lang="en-US" altLang="zh-CN" sz="1800" dirty="0">
                <a:solidFill>
                  <a:srgbClr val="000000"/>
                </a:solidFill>
                <a:effectLst/>
                <a:ea typeface="微软雅黑" panose="020B0503020204020204" pitchFamily="34" charset="-122"/>
                <a:cs typeface="Times New Roman" panose="02020603050405020304" pitchFamily="18" charset="0"/>
              </a:rPr>
              <a:t>1163</a:t>
            </a:r>
            <a:r>
              <a:rPr lang="zh-CN" altLang="zh-CN" sz="1800" dirty="0">
                <a:solidFill>
                  <a:srgbClr val="000000"/>
                </a:solidFill>
                <a:effectLst/>
                <a:ea typeface="微软雅黑" panose="020B0503020204020204" pitchFamily="34" charset="-122"/>
                <a:cs typeface="Times New Roman" panose="02020603050405020304" pitchFamily="18" charset="0"/>
              </a:rPr>
              <a:t>年到</a:t>
            </a:r>
            <a:r>
              <a:rPr lang="en-US" altLang="zh-CN" sz="1800" dirty="0">
                <a:solidFill>
                  <a:srgbClr val="000000"/>
                </a:solidFill>
                <a:effectLst/>
                <a:ea typeface="微软雅黑" panose="020B0503020204020204" pitchFamily="34" charset="-122"/>
                <a:cs typeface="Times New Roman" panose="02020603050405020304" pitchFamily="18" charset="0"/>
              </a:rPr>
              <a:t>1250</a:t>
            </a:r>
            <a:r>
              <a:rPr lang="zh-CN" altLang="zh-CN" sz="1800" dirty="0">
                <a:solidFill>
                  <a:srgbClr val="000000"/>
                </a:solidFill>
                <a:effectLst/>
                <a:ea typeface="微软雅黑" panose="020B0503020204020204" pitchFamily="34" charset="-122"/>
                <a:cs typeface="Times New Roman" panose="02020603050405020304" pitchFamily="18" charset="0"/>
              </a:rPr>
              <a:t>年间，历时</a:t>
            </a:r>
            <a:r>
              <a:rPr lang="en-US" altLang="zh-CN" sz="1800" dirty="0">
                <a:solidFill>
                  <a:srgbClr val="000000"/>
                </a:solidFill>
                <a:effectLst/>
                <a:ea typeface="微软雅黑" panose="020B0503020204020204" pitchFamily="34" charset="-122"/>
                <a:cs typeface="Times New Roman" panose="02020603050405020304" pitchFamily="18" charset="0"/>
              </a:rPr>
              <a:t>100</a:t>
            </a:r>
            <a:r>
              <a:rPr lang="zh-CN" altLang="zh-CN" sz="1800" dirty="0">
                <a:solidFill>
                  <a:srgbClr val="000000"/>
                </a:solidFill>
                <a:effectLst/>
                <a:ea typeface="微软雅黑" panose="020B0503020204020204" pitchFamily="34" charset="-122"/>
                <a:cs typeface="Times New Roman" panose="02020603050405020304" pitchFamily="18" charset="0"/>
              </a:rPr>
              <a:t>年终于修建完成，距今已经有</a:t>
            </a:r>
            <a:r>
              <a:rPr lang="en-US" altLang="zh-CN" sz="1800" dirty="0">
                <a:solidFill>
                  <a:srgbClr val="000000"/>
                </a:solidFill>
                <a:effectLst/>
                <a:ea typeface="微软雅黑" panose="020B0503020204020204" pitchFamily="34" charset="-122"/>
                <a:cs typeface="Times New Roman" panose="02020603050405020304" pitchFamily="18" charset="0"/>
              </a:rPr>
              <a:t>800</a:t>
            </a:r>
            <a:r>
              <a:rPr lang="zh-CN" altLang="zh-CN" sz="1800" dirty="0">
                <a:solidFill>
                  <a:srgbClr val="000000"/>
                </a:solidFill>
                <a:effectLst/>
                <a:ea typeface="微软雅黑" panose="020B0503020204020204" pitchFamily="34" charset="-122"/>
                <a:cs typeface="Times New Roman" panose="02020603050405020304" pitchFamily="18" charset="0"/>
              </a:rPr>
              <a:t>多年历史，拥有美术、绘画、建筑、雕塑等难以复制的历史瑰宝，是法国最具标志性的哥特式建筑，并随着雨果的同名小说《巴黎圣母院》而更加著名，雨果更称其为</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石头的交响乐</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，因为建造都是以石头为建材。</a:t>
            </a:r>
            <a:endParaRPr lang="zh-CN" altLang="en-US" dirty="0"/>
          </a:p>
        </p:txBody>
      </p:sp>
      <p:pic>
        <p:nvPicPr>
          <p:cNvPr id="5" name="图片 4">
            <a:extLst>
              <a:ext uri="{FF2B5EF4-FFF2-40B4-BE49-F238E27FC236}">
                <a16:creationId xmlns:a16="http://schemas.microsoft.com/office/drawing/2014/main" id="{E4F81FC1-DCD4-4E05-8A7E-89ADDDEAFF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187603" cy="4150027"/>
          </a:xfrm>
          <a:prstGeom prst="rect">
            <a:avLst/>
          </a:prstGeom>
        </p:spPr>
      </p:pic>
    </p:spTree>
    <p:extLst>
      <p:ext uri="{BB962C8B-B14F-4D97-AF65-F5344CB8AC3E}">
        <p14:creationId xmlns:p14="http://schemas.microsoft.com/office/powerpoint/2010/main" val="3853069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395658" y="1122363"/>
            <a:ext cx="5272342" cy="2744642"/>
          </a:xfrm>
        </p:spPr>
        <p:txBody>
          <a:bodyPr>
            <a:normAutofit/>
          </a:bodyPr>
          <a:lstStyle/>
          <a:p>
            <a:r>
              <a:rPr lang="zh-CN" altLang="zh-CN" sz="2000" dirty="0">
                <a:effectLst/>
                <a:ea typeface="微软雅黑" panose="020B0503020204020204" pitchFamily="34" charset="-122"/>
                <a:cs typeface="宋体" panose="02010600030101010101" pitchFamily="2" charset="-122"/>
              </a:rPr>
              <a:t>夏特尔大教堂的玻璃装饰</a:t>
            </a:r>
            <a:r>
              <a:rPr lang="zh-CN" altLang="en-US" sz="2000" dirty="0">
                <a:effectLst/>
                <a:ea typeface="微软雅黑" panose="020B0503020204020204" pitchFamily="34" charset="-122"/>
                <a:cs typeface="宋体" panose="02010600030101010101" pitchFamily="2" charset="-122"/>
              </a:rPr>
              <a:t>，</a:t>
            </a:r>
            <a:r>
              <a:rPr lang="zh-CN" altLang="zh-CN" sz="2000" dirty="0">
                <a:effectLst/>
                <a:ea typeface="微软雅黑" panose="020B0503020204020204" pitchFamily="34" charset="-122"/>
                <a:cs typeface="宋体" panose="02010600030101010101" pitchFamily="2" charset="-122"/>
              </a:rPr>
              <a:t>是哥特式典型代表。彩色玻璃使教堂建筑和谐、神秘的效果获得了很大程度的加强，也是至今保存得最完整的彩色玻璃画之一，以深蓝色和深红色作为基本色调，向教堂内部注射进一种紫色的光。</a:t>
            </a:r>
            <a:endParaRPr lang="zh-CN" altLang="en-US" sz="2000" dirty="0"/>
          </a:p>
        </p:txBody>
      </p:sp>
      <p:pic>
        <p:nvPicPr>
          <p:cNvPr id="5" name="图片 4">
            <a:extLst>
              <a:ext uri="{FF2B5EF4-FFF2-40B4-BE49-F238E27FC236}">
                <a16:creationId xmlns:a16="http://schemas.microsoft.com/office/drawing/2014/main" id="{EAB03E4D-9DA0-4581-812F-3393F7E549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3413571" cy="4135437"/>
          </a:xfrm>
          <a:prstGeom prst="rect">
            <a:avLst/>
          </a:prstGeom>
        </p:spPr>
      </p:pic>
    </p:spTree>
    <p:extLst>
      <p:ext uri="{BB962C8B-B14F-4D97-AF65-F5344CB8AC3E}">
        <p14:creationId xmlns:p14="http://schemas.microsoft.com/office/powerpoint/2010/main" val="12227317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069056" y="1122362"/>
            <a:ext cx="2598944" cy="3351915"/>
          </a:xfrm>
        </p:spPr>
        <p:txBody>
          <a:bodyPr/>
          <a:lstStyle/>
          <a:p>
            <a:r>
              <a:rPr lang="zh-CN" altLang="zh-CN" sz="1800" dirty="0">
                <a:solidFill>
                  <a:srgbClr val="000000"/>
                </a:solidFill>
                <a:effectLst/>
                <a:ea typeface="微软雅黑" panose="020B0503020204020204" pitchFamily="34" charset="-122"/>
                <a:cs typeface="Arial" panose="020B0604020202020204" pitchFamily="34" charset="0"/>
              </a:rPr>
              <a:t>夏特尔教堂《四圣徒像》雕像</a:t>
            </a:r>
            <a:r>
              <a:rPr lang="zh-CN" altLang="en-US" sz="1800" dirty="0">
                <a:solidFill>
                  <a:srgbClr val="000000"/>
                </a:solidFill>
                <a:effectLst/>
                <a:ea typeface="微软雅黑" panose="020B0503020204020204" pitchFamily="34" charset="-122"/>
                <a:cs typeface="Arial" panose="020B0604020202020204" pitchFamily="34" charset="0"/>
              </a:rPr>
              <a:t>：</a:t>
            </a:r>
            <a:r>
              <a:rPr lang="zh-CN" altLang="zh-CN" sz="1800" dirty="0">
                <a:solidFill>
                  <a:srgbClr val="000000"/>
                </a:solidFill>
                <a:effectLst/>
                <a:ea typeface="微软雅黑" panose="020B0503020204020204" pitchFamily="34" charset="-122"/>
                <a:cs typeface="Arial" panose="020B0604020202020204" pitchFamily="34" charset="0"/>
              </a:rPr>
              <a:t>大多数哥特式的石碑雕刻都是在大教堂的外部，而不在内部。一般来说，它们特别是以修长的形体、拘谨的姿态和程式化的服饰所产生的垂直静止的效果而著称。</a:t>
            </a:r>
            <a:endParaRPr lang="zh-CN" altLang="en-US" dirty="0"/>
          </a:p>
        </p:txBody>
      </p:sp>
      <p:pic>
        <p:nvPicPr>
          <p:cNvPr id="7" name="图片 6">
            <a:extLst>
              <a:ext uri="{FF2B5EF4-FFF2-40B4-BE49-F238E27FC236}">
                <a16:creationId xmlns:a16="http://schemas.microsoft.com/office/drawing/2014/main" id="{28D7CEE2-78CE-4CC0-A982-37C2025917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492309" cy="4135437"/>
          </a:xfrm>
          <a:prstGeom prst="rect">
            <a:avLst/>
          </a:prstGeom>
        </p:spPr>
      </p:pic>
    </p:spTree>
    <p:extLst>
      <p:ext uri="{BB962C8B-B14F-4D97-AF65-F5344CB8AC3E}">
        <p14:creationId xmlns:p14="http://schemas.microsoft.com/office/powerpoint/2010/main" val="16304009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5E15367-28D5-4546-8A79-3073BCF97C0F}"/>
              </a:ext>
            </a:extLst>
          </p:cNvPr>
          <p:cNvSpPr>
            <a:spLocks noGrp="1"/>
          </p:cNvSpPr>
          <p:nvPr>
            <p:ph idx="1"/>
          </p:nvPr>
        </p:nvSpPr>
        <p:spPr>
          <a:xfrm>
            <a:off x="838200" y="2575675"/>
            <a:ext cx="10515600" cy="3601287"/>
          </a:xfrm>
        </p:spPr>
        <p:txBody>
          <a:bodyPr>
            <a:normAutofit/>
          </a:bodyPr>
          <a:lstStyle/>
          <a:p>
            <a:pPr marL="0" indent="0" algn="ctr">
              <a:buNone/>
            </a:pPr>
            <a:r>
              <a:rPr lang="zh-CN" altLang="en-US" sz="4000" dirty="0">
                <a:latin typeface="+mj-ea"/>
                <a:ea typeface="+mj-ea"/>
              </a:rPr>
              <a:t>第五章    文艺复兴时期美术</a:t>
            </a:r>
          </a:p>
        </p:txBody>
      </p:sp>
    </p:spTree>
    <p:extLst>
      <p:ext uri="{BB962C8B-B14F-4D97-AF65-F5344CB8AC3E}">
        <p14:creationId xmlns:p14="http://schemas.microsoft.com/office/powerpoint/2010/main" val="16211379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863328" y="1122362"/>
            <a:ext cx="4804672" cy="2716721"/>
          </a:xfrm>
        </p:spPr>
        <p:txBody>
          <a:bodyPr/>
          <a:lstStyle/>
          <a:p>
            <a:r>
              <a:rPr lang="zh-CN" altLang="zh-CN" sz="1800" dirty="0">
                <a:effectLst/>
                <a:ea typeface="微软雅黑" panose="020B0503020204020204" pitchFamily="34" charset="-122"/>
                <a:cs typeface="Times New Roman" panose="02020603050405020304" pitchFamily="18" charset="0"/>
              </a:rPr>
              <a:t>乔托的绘画成就主要表现在一系列杰出的壁画和木板画中。如</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哀悼基督</a:t>
            </a:r>
            <a:r>
              <a:rPr lang="en-US" altLang="zh-CN"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 ，</a:t>
            </a:r>
            <a:r>
              <a:rPr lang="en-US" altLang="zh-CN" sz="1800" dirty="0">
                <a:solidFill>
                  <a:srgbClr val="000000"/>
                </a:solidFill>
                <a:ea typeface="微软雅黑" panose="020B0503020204020204" pitchFamily="34" charset="-122"/>
                <a:cs typeface="Times New Roman" panose="02020603050405020304" pitchFamily="18" charset="0"/>
              </a:rPr>
              <a:t>《</a:t>
            </a:r>
            <a:r>
              <a:rPr lang="zh-CN" altLang="zh-CN" sz="1800" b="0" dirty="0">
                <a:solidFill>
                  <a:srgbClr val="000000"/>
                </a:solidFill>
                <a:effectLst/>
                <a:ea typeface="微软雅黑" panose="020B0503020204020204" pitchFamily="34" charset="-122"/>
                <a:cs typeface="Times New Roman" panose="02020603050405020304" pitchFamily="18" charset="0"/>
              </a:rPr>
              <a:t>逃亡埃及</a:t>
            </a:r>
            <a:r>
              <a:rPr lang="en-US" altLang="zh-CN" sz="1800" b="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a:t>
            </a:r>
            <a:r>
              <a:rPr lang="en-US" altLang="zh-CN" sz="1800" dirty="0">
                <a:solidFill>
                  <a:srgbClr val="000000"/>
                </a:solidFill>
                <a:ea typeface="微软雅黑" panose="020B0503020204020204" pitchFamily="34" charset="-122"/>
                <a:cs typeface="Times New Roman" panose="02020603050405020304" pitchFamily="18" charset="0"/>
              </a:rPr>
              <a:t>《</a:t>
            </a:r>
            <a:r>
              <a:rPr lang="zh-CN" altLang="zh-CN" sz="1800" b="0" dirty="0">
                <a:solidFill>
                  <a:srgbClr val="000000"/>
                </a:solidFill>
                <a:effectLst/>
                <a:ea typeface="微软雅黑" panose="020B0503020204020204" pitchFamily="34" charset="-122"/>
                <a:cs typeface="Times New Roman" panose="02020603050405020304" pitchFamily="18" charset="0"/>
              </a:rPr>
              <a:t>犹大之吻</a:t>
            </a:r>
            <a:r>
              <a:rPr lang="en-US" altLang="zh-CN" sz="1800" b="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等。 </a:t>
            </a:r>
            <a:r>
              <a:rPr lang="zh-CN" altLang="zh-CN" sz="1800" b="0" dirty="0">
                <a:solidFill>
                  <a:srgbClr val="000000"/>
                </a:solidFill>
                <a:effectLst/>
                <a:ea typeface="微软雅黑" panose="020B0503020204020204" pitchFamily="34" charset="-122"/>
                <a:cs typeface="Times New Roman" panose="02020603050405020304" pitchFamily="18" charset="0"/>
              </a:rPr>
              <a:t>《犹大之吻》是乔托最有代表性的圣经历史画杰作之一</a:t>
            </a:r>
            <a:r>
              <a:rPr lang="zh-CN" altLang="en-US" sz="1800" b="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8171937E-5D92-49BD-AFCE-04EEC85DA5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199725" cy="4138638"/>
          </a:xfrm>
          <a:prstGeom prst="rect">
            <a:avLst/>
          </a:prstGeom>
        </p:spPr>
      </p:pic>
    </p:spTree>
    <p:extLst>
      <p:ext uri="{BB962C8B-B14F-4D97-AF65-F5344CB8AC3E}">
        <p14:creationId xmlns:p14="http://schemas.microsoft.com/office/powerpoint/2010/main" val="26966298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8AA8AE6-43C7-4922-87D8-F43D709DC44D}"/>
              </a:ext>
            </a:extLst>
          </p:cNvPr>
          <p:cNvSpPr>
            <a:spLocks noGrp="1"/>
          </p:cNvSpPr>
          <p:nvPr>
            <p:ph idx="1"/>
          </p:nvPr>
        </p:nvSpPr>
        <p:spPr>
          <a:xfrm>
            <a:off x="2603596" y="1825625"/>
            <a:ext cx="7056935" cy="4351338"/>
          </a:xfrm>
        </p:spPr>
        <p:txBody>
          <a:bodyPr>
            <a:normAutofit/>
          </a:bodyPr>
          <a:lstStyle/>
          <a:p>
            <a:pPr marL="0" indent="0">
              <a:buNone/>
            </a:pPr>
            <a:r>
              <a:rPr lang="zh-CN" altLang="zh-CN" sz="2000" b="0" dirty="0">
                <a:solidFill>
                  <a:srgbClr val="000000"/>
                </a:solidFill>
                <a:effectLst/>
                <a:ea typeface="微软雅黑" panose="020B0503020204020204" pitchFamily="34" charset="-122"/>
                <a:cs typeface="Times New Roman" panose="02020603050405020304" pitchFamily="18" charset="0"/>
              </a:rPr>
              <a:t>布鲁内莱斯基</a:t>
            </a:r>
            <a:r>
              <a:rPr lang="zh-CN" altLang="zh-CN" sz="2000" dirty="0">
                <a:solidFill>
                  <a:srgbClr val="000000"/>
                </a:solidFill>
                <a:effectLst/>
                <a:ea typeface="微软雅黑" panose="020B0503020204020204" pitchFamily="34" charset="-122"/>
                <a:cs typeface="Times New Roman" panose="02020603050405020304" pitchFamily="18" charset="0"/>
              </a:rPr>
              <a:t>最初从事于雕塑创作，后在建筑艺术上取得杰出成就，并在透视学和数学领域作出了重要贡献。他设计过一批代表文艺复兴成就的建筑，其中佛罗伦萨圣母百花大教堂（图</a:t>
            </a:r>
            <a:r>
              <a:rPr lang="en-US" altLang="zh-CN" sz="2000" dirty="0">
                <a:solidFill>
                  <a:srgbClr val="000000"/>
                </a:solidFill>
                <a:effectLst/>
                <a:ea typeface="微软雅黑" panose="020B0503020204020204" pitchFamily="34" charset="-122"/>
                <a:cs typeface="Times New Roman" panose="02020603050405020304" pitchFamily="18" charset="0"/>
              </a:rPr>
              <a:t>5</a:t>
            </a:r>
            <a:r>
              <a:rPr lang="en-US" altLang="zh-CN" sz="2000" b="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a:solidFill>
                  <a:srgbClr val="000000"/>
                </a:solidFill>
                <a:effectLst/>
                <a:ea typeface="微软雅黑" panose="020B0503020204020204" pitchFamily="34" charset="-122"/>
                <a:cs typeface="Times New Roman" panose="02020603050405020304" pitchFamily="18" charset="0"/>
              </a:rPr>
              <a:t>2</a:t>
            </a:r>
            <a:r>
              <a:rPr lang="zh-CN" altLang="zh-CN" sz="2000" dirty="0">
                <a:solidFill>
                  <a:srgbClr val="000000"/>
                </a:solidFill>
                <a:effectLst/>
                <a:ea typeface="微软雅黑" panose="020B0503020204020204" pitchFamily="34" charset="-122"/>
                <a:cs typeface="Times New Roman" panose="02020603050405020304" pitchFamily="18" charset="0"/>
              </a:rPr>
              <a:t>）被誉为佛罗伦萨共和政体的纪念碑。大教堂采用了拜占庭教堂的集中型制，穹顶呈八角形，跨度</a:t>
            </a:r>
            <a:r>
              <a:rPr lang="en-US" altLang="zh-CN" sz="2000" dirty="0">
                <a:solidFill>
                  <a:srgbClr val="000000"/>
                </a:solidFill>
                <a:effectLst/>
                <a:ea typeface="微软雅黑" panose="020B0503020204020204" pitchFamily="34" charset="-122"/>
                <a:cs typeface="Times New Roman" panose="02020603050405020304" pitchFamily="18" charset="0"/>
              </a:rPr>
              <a:t>45.2</a:t>
            </a:r>
            <a:r>
              <a:rPr lang="zh-CN" altLang="zh-CN" sz="2000" dirty="0">
                <a:solidFill>
                  <a:srgbClr val="000000"/>
                </a:solidFill>
                <a:effectLst/>
                <a:ea typeface="微软雅黑" panose="020B0503020204020204" pitchFamily="34" charset="-122"/>
                <a:cs typeface="Times New Roman" panose="02020603050405020304" pitchFamily="18" charset="0"/>
              </a:rPr>
              <a:t>米。</a:t>
            </a:r>
            <a:r>
              <a:rPr lang="zh-CN" altLang="zh-CN" sz="1800" dirty="0">
                <a:solidFill>
                  <a:srgbClr val="000000"/>
                </a:solidFill>
                <a:effectLst/>
                <a:ea typeface="微软雅黑" panose="020B0503020204020204" pitchFamily="34" charset="-122"/>
                <a:cs typeface="Times New Roman" panose="02020603050405020304" pitchFamily="18" charset="0"/>
              </a:rPr>
              <a:t>大穹顶内部为</a:t>
            </a:r>
            <a:r>
              <a:rPr lang="en-US" altLang="zh-CN" sz="1800" dirty="0">
                <a:solidFill>
                  <a:srgbClr val="000000"/>
                </a:solidFill>
                <a:effectLst/>
                <a:ea typeface="微软雅黑" panose="020B0503020204020204" pitchFamily="34" charset="-122"/>
                <a:cs typeface="Times New Roman" panose="02020603050405020304" pitchFamily="18" charset="0"/>
              </a:rPr>
              <a:t>16</a:t>
            </a:r>
            <a:r>
              <a:rPr lang="zh-CN" altLang="zh-CN" sz="1800" dirty="0">
                <a:solidFill>
                  <a:srgbClr val="000000"/>
                </a:solidFill>
                <a:effectLst/>
                <a:ea typeface="微软雅黑" panose="020B0503020204020204" pitchFamily="34" charset="-122"/>
                <a:cs typeface="Times New Roman" panose="02020603050405020304" pitchFamily="18" charset="0"/>
              </a:rPr>
              <a:t>世纪佛罗伦萨画家乔尔乔·瓦萨里所绘巨幅天顶画《末日审判》。中殿北墙上有乌切利所绘《乔凡尼·阿古托纪念碑》和为纪念但丁诞辰</a:t>
            </a:r>
            <a:r>
              <a:rPr lang="en-US" altLang="zh-CN" sz="1800" dirty="0">
                <a:solidFill>
                  <a:srgbClr val="000000"/>
                </a:solidFill>
                <a:effectLst/>
                <a:ea typeface="微软雅黑" panose="020B0503020204020204" pitchFamily="34" charset="-122"/>
                <a:cs typeface="Times New Roman" panose="02020603050405020304" pitchFamily="18" charset="0"/>
              </a:rPr>
              <a:t>200</a:t>
            </a:r>
            <a:r>
              <a:rPr lang="zh-CN" altLang="zh-CN" sz="1800" dirty="0">
                <a:solidFill>
                  <a:srgbClr val="000000"/>
                </a:solidFill>
                <a:effectLst/>
                <a:ea typeface="微软雅黑" panose="020B0503020204020204" pitchFamily="34" charset="-122"/>
                <a:cs typeface="Times New Roman" panose="02020603050405020304" pitchFamily="18" charset="0"/>
              </a:rPr>
              <a:t>年所绘的《但丁与神曲》。</a:t>
            </a:r>
            <a:endParaRPr lang="zh-CN" altLang="en-US" sz="2000" dirty="0"/>
          </a:p>
        </p:txBody>
      </p:sp>
    </p:spTree>
    <p:extLst>
      <p:ext uri="{BB962C8B-B14F-4D97-AF65-F5344CB8AC3E}">
        <p14:creationId xmlns:p14="http://schemas.microsoft.com/office/powerpoint/2010/main" val="29415102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16DCD335-8C86-417F-81A1-D7ECFBB6380C}"/>
              </a:ext>
            </a:extLst>
          </p:cNvPr>
          <p:cNvSpPr>
            <a:spLocks noGrp="1"/>
          </p:cNvSpPr>
          <p:nvPr>
            <p:ph type="subTitle" idx="1"/>
          </p:nvPr>
        </p:nvSpPr>
        <p:spPr/>
        <p:txBody>
          <a:bodyPr/>
          <a:lstStyle/>
          <a:p>
            <a:endParaRPr lang="zh-CN" altLang="en-US"/>
          </a:p>
        </p:txBody>
      </p:sp>
      <p:pic>
        <p:nvPicPr>
          <p:cNvPr id="5" name="图片 4">
            <a:extLst>
              <a:ext uri="{FF2B5EF4-FFF2-40B4-BE49-F238E27FC236}">
                <a16:creationId xmlns:a16="http://schemas.microsoft.com/office/drawing/2014/main" id="{7126A5BD-42ED-4422-B653-1026D5382A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880" y="1122363"/>
            <a:ext cx="9058048" cy="4135437"/>
          </a:xfrm>
          <a:prstGeom prst="rect">
            <a:avLst/>
          </a:prstGeom>
        </p:spPr>
      </p:pic>
    </p:spTree>
    <p:extLst>
      <p:ext uri="{BB962C8B-B14F-4D97-AF65-F5344CB8AC3E}">
        <p14:creationId xmlns:p14="http://schemas.microsoft.com/office/powerpoint/2010/main" val="5175629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774424" y="1122362"/>
            <a:ext cx="5893576" cy="3826565"/>
          </a:xfrm>
        </p:spPr>
        <p:txBody>
          <a:bodyPr>
            <a:normAutofit/>
          </a:bodyPr>
          <a:lstStyle/>
          <a:p>
            <a:r>
              <a:rPr lang="en-US" altLang="zh-CN" sz="2000" b="0" dirty="0">
                <a:solidFill>
                  <a:srgbClr val="000000"/>
                </a:solidFill>
                <a:effectLst/>
                <a:ea typeface="微软雅黑" panose="020B0503020204020204" pitchFamily="34" charset="-122"/>
                <a:cs typeface="Times New Roman" panose="02020603050405020304" pitchFamily="18" charset="0"/>
              </a:rPr>
              <a:t>《</a:t>
            </a:r>
            <a:r>
              <a:rPr lang="zh-CN" altLang="en-US" sz="2000" b="0" dirty="0">
                <a:solidFill>
                  <a:srgbClr val="000000"/>
                </a:solidFill>
                <a:effectLst/>
                <a:ea typeface="微软雅黑" panose="020B0503020204020204" pitchFamily="34" charset="-122"/>
                <a:cs typeface="Times New Roman" panose="02020603050405020304" pitchFamily="18" charset="0"/>
              </a:rPr>
              <a:t>天堂之门</a:t>
            </a:r>
            <a:r>
              <a:rPr lang="en-US" altLang="zh-CN" sz="2000" b="0" dirty="0">
                <a:solidFill>
                  <a:srgbClr val="000000"/>
                </a:solidFill>
                <a:effectLst/>
                <a:ea typeface="微软雅黑" panose="020B0503020204020204" pitchFamily="34" charset="-122"/>
                <a:cs typeface="Times New Roman" panose="02020603050405020304" pitchFamily="18" charset="0"/>
              </a:rPr>
              <a:t>》</a:t>
            </a:r>
            <a:r>
              <a:rPr lang="zh-CN" altLang="en-US" sz="2000" b="0" dirty="0">
                <a:solidFill>
                  <a:srgbClr val="000000"/>
                </a:solidFill>
                <a:effectLst/>
                <a:ea typeface="微软雅黑" panose="020B0503020204020204" pitchFamily="34" charset="-122"/>
                <a:cs typeface="Times New Roman" panose="02020603050405020304" pitchFamily="18" charset="0"/>
              </a:rPr>
              <a:t>：</a:t>
            </a:r>
            <a:r>
              <a:rPr lang="zh-CN" altLang="zh-CN" sz="2000" b="0" dirty="0">
                <a:solidFill>
                  <a:srgbClr val="000000"/>
                </a:solidFill>
                <a:effectLst/>
                <a:ea typeface="微软雅黑" panose="020B0503020204020204" pitchFamily="34" charset="-122"/>
                <a:cs typeface="Times New Roman" panose="02020603050405020304" pitchFamily="18" charset="0"/>
              </a:rPr>
              <a:t>基布尔提</a:t>
            </a:r>
            <a:r>
              <a:rPr lang="zh-CN" altLang="zh-CN" sz="2000" dirty="0">
                <a:solidFill>
                  <a:srgbClr val="000000"/>
                </a:solidFill>
                <a:effectLst/>
                <a:ea typeface="微软雅黑" panose="020B0503020204020204" pitchFamily="34" charset="-122"/>
                <a:cs typeface="Times New Roman" panose="02020603050405020304" pitchFamily="18" charset="0"/>
              </a:rPr>
              <a:t>出身于手饰工匠，掌握熟练的青铜制作技巧。从</a:t>
            </a:r>
            <a:r>
              <a:rPr lang="en-US" altLang="zh-CN" sz="2000" dirty="0">
                <a:solidFill>
                  <a:srgbClr val="000000"/>
                </a:solidFill>
                <a:effectLst/>
                <a:ea typeface="微软雅黑" panose="020B0503020204020204" pitchFamily="34" charset="-122"/>
                <a:cs typeface="Times New Roman" panose="02020603050405020304" pitchFamily="18" charset="0"/>
              </a:rPr>
              <a:t>1403</a:t>
            </a:r>
            <a:r>
              <a:rPr lang="zh-CN" altLang="zh-CN" sz="2000" dirty="0">
                <a:solidFill>
                  <a:srgbClr val="000000"/>
                </a:solidFill>
                <a:effectLst/>
                <a:ea typeface="微软雅黑" panose="020B0503020204020204" pitchFamily="34" charset="-122"/>
                <a:cs typeface="Times New Roman" panose="02020603050405020304" pitchFamily="18" charset="0"/>
              </a:rPr>
              <a:t>年起，他花了</a:t>
            </a:r>
            <a:r>
              <a:rPr lang="en-US" altLang="zh-CN" sz="2000" dirty="0">
                <a:solidFill>
                  <a:srgbClr val="000000"/>
                </a:solidFill>
                <a:effectLst/>
                <a:ea typeface="微软雅黑" panose="020B0503020204020204" pitchFamily="34" charset="-122"/>
                <a:cs typeface="Times New Roman" panose="02020603050405020304" pitchFamily="18" charset="0"/>
              </a:rPr>
              <a:t>21</a:t>
            </a:r>
            <a:r>
              <a:rPr lang="zh-CN" altLang="zh-CN" sz="2000" dirty="0">
                <a:solidFill>
                  <a:srgbClr val="000000"/>
                </a:solidFill>
                <a:effectLst/>
                <a:ea typeface="微软雅黑" panose="020B0503020204020204" pitchFamily="34" charset="-122"/>
                <a:cs typeface="Times New Roman" panose="02020603050405020304" pitchFamily="18" charset="0"/>
              </a:rPr>
              <a:t>年的时间完成了佛罗伦萨洗礼堂第二道门的制作，整个门分为</a:t>
            </a:r>
            <a:r>
              <a:rPr lang="en-US" altLang="zh-CN" sz="2000" dirty="0">
                <a:solidFill>
                  <a:srgbClr val="000000"/>
                </a:solidFill>
                <a:effectLst/>
                <a:ea typeface="微软雅黑" panose="020B0503020204020204" pitchFamily="34" charset="-122"/>
                <a:cs typeface="Times New Roman" panose="02020603050405020304" pitchFamily="18" charset="0"/>
              </a:rPr>
              <a:t>28</a:t>
            </a:r>
            <a:r>
              <a:rPr lang="zh-CN" altLang="zh-CN" sz="2000" dirty="0">
                <a:solidFill>
                  <a:srgbClr val="000000"/>
                </a:solidFill>
                <a:effectLst/>
                <a:ea typeface="微软雅黑" panose="020B0503020204020204" pitchFamily="34" charset="-122"/>
                <a:cs typeface="Times New Roman" panose="02020603050405020304" pitchFamily="18" charset="0"/>
              </a:rPr>
              <a:t>个框，每一框内为一个独立的故事，大多是取自圣经的内容。从</a:t>
            </a:r>
            <a:r>
              <a:rPr lang="en-US" altLang="zh-CN" sz="2000" dirty="0">
                <a:solidFill>
                  <a:srgbClr val="000000"/>
                </a:solidFill>
                <a:effectLst/>
                <a:ea typeface="微软雅黑" panose="020B0503020204020204" pitchFamily="34" charset="-122"/>
                <a:cs typeface="Times New Roman" panose="02020603050405020304" pitchFamily="18" charset="0"/>
              </a:rPr>
              <a:t>1425</a:t>
            </a:r>
            <a:r>
              <a:rPr lang="zh-CN" altLang="zh-CN" sz="2000" dirty="0">
                <a:solidFill>
                  <a:srgbClr val="000000"/>
                </a:solidFill>
                <a:effectLst/>
                <a:ea typeface="微软雅黑" panose="020B0503020204020204" pitchFamily="34" charset="-122"/>
                <a:cs typeface="Times New Roman" panose="02020603050405020304" pitchFamily="18" charset="0"/>
              </a:rPr>
              <a:t>年开始，基布尔提又花费</a:t>
            </a:r>
            <a:r>
              <a:rPr lang="en-US" altLang="zh-CN" sz="2000" dirty="0">
                <a:solidFill>
                  <a:srgbClr val="000000"/>
                </a:solidFill>
                <a:effectLst/>
                <a:ea typeface="微软雅黑" panose="020B0503020204020204" pitchFamily="34" charset="-122"/>
                <a:cs typeface="Times New Roman" panose="02020603050405020304" pitchFamily="18" charset="0"/>
              </a:rPr>
              <a:t>27</a:t>
            </a:r>
            <a:r>
              <a:rPr lang="zh-CN" altLang="zh-CN" sz="2000" dirty="0">
                <a:solidFill>
                  <a:srgbClr val="000000"/>
                </a:solidFill>
                <a:effectLst/>
                <a:ea typeface="微软雅黑" panose="020B0503020204020204" pitchFamily="34" charset="-122"/>
                <a:cs typeface="Times New Roman" panose="02020603050405020304" pitchFamily="18" charset="0"/>
              </a:rPr>
              <a:t>年功夫完成了洗礼堂第三道门上的浮雕制作。这一次，在铜门构图上他删去了边框，用对等的</a:t>
            </a:r>
            <a:r>
              <a:rPr lang="en-US" altLang="zh-CN" sz="2000" dirty="0">
                <a:solidFill>
                  <a:srgbClr val="000000"/>
                </a:solidFill>
                <a:effectLst/>
                <a:ea typeface="微软雅黑" panose="020B0503020204020204" pitchFamily="34" charset="-122"/>
                <a:cs typeface="Times New Roman" panose="02020603050405020304" pitchFamily="18" charset="0"/>
              </a:rPr>
              <a:t>10</a:t>
            </a:r>
            <a:r>
              <a:rPr lang="zh-CN" altLang="zh-CN" sz="2000" dirty="0">
                <a:solidFill>
                  <a:srgbClr val="000000"/>
                </a:solidFill>
                <a:effectLst/>
                <a:ea typeface="微软雅黑" panose="020B0503020204020204" pitchFamily="34" charset="-122"/>
                <a:cs typeface="Times New Roman" panose="02020603050405020304" pitchFamily="18" charset="0"/>
              </a:rPr>
              <a:t>个方形画面分别雕刻出</a:t>
            </a:r>
            <a:r>
              <a:rPr lang="en-US" altLang="zh-CN" sz="2000" dirty="0">
                <a:solidFill>
                  <a:srgbClr val="000000"/>
                </a:solidFill>
                <a:effectLst/>
                <a:ea typeface="微软雅黑" panose="020B0503020204020204" pitchFamily="34" charset="-122"/>
                <a:cs typeface="Times New Roman" panose="02020603050405020304" pitchFamily="18" charset="0"/>
              </a:rPr>
              <a:t>10</a:t>
            </a:r>
            <a:r>
              <a:rPr lang="zh-CN" altLang="zh-CN" sz="2000" dirty="0">
                <a:solidFill>
                  <a:srgbClr val="000000"/>
                </a:solidFill>
                <a:effectLst/>
                <a:ea typeface="微软雅黑" panose="020B0503020204020204" pitchFamily="34" charset="-122"/>
                <a:cs typeface="Times New Roman" panose="02020603050405020304" pitchFamily="18" charset="0"/>
              </a:rPr>
              <a:t>个旧约故事。在</a:t>
            </a:r>
            <a:r>
              <a:rPr lang="en-US" altLang="zh-CN" sz="2000" dirty="0">
                <a:solidFill>
                  <a:srgbClr val="000000"/>
                </a:solidFill>
                <a:effectLst/>
                <a:ea typeface="微软雅黑" panose="020B0503020204020204" pitchFamily="34" charset="-122"/>
                <a:cs typeface="Times New Roman" panose="02020603050405020304" pitchFamily="18" charset="0"/>
              </a:rPr>
              <a:t>10</a:t>
            </a:r>
            <a:r>
              <a:rPr lang="zh-CN" altLang="zh-CN" sz="2000" dirty="0">
                <a:solidFill>
                  <a:srgbClr val="000000"/>
                </a:solidFill>
                <a:effectLst/>
                <a:ea typeface="微软雅黑" panose="020B0503020204020204" pitchFamily="34" charset="-122"/>
                <a:cs typeface="Times New Roman" panose="02020603050405020304" pitchFamily="18" charset="0"/>
              </a:rPr>
              <a:t>块浮雕旁还加塑了先知小像和其他人物头像（包括作者自雕像），其精美的工艺和浓郁的现实气息使米开朗琪罗钦佩万分，将之称为</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ea typeface="微软雅黑" panose="020B0503020204020204" pitchFamily="34" charset="-122"/>
                <a:cs typeface="Times New Roman" panose="02020603050405020304" pitchFamily="18" charset="0"/>
              </a:rPr>
              <a:t>天堂之门</a:t>
            </a:r>
            <a:r>
              <a:rPr lang="en-US" altLang="zh-CN" sz="2000" dirty="0">
                <a:solidFill>
                  <a:srgbClr val="000000"/>
                </a:solidFill>
                <a:effectLst/>
                <a:ea typeface="微软雅黑" panose="020B0503020204020204" pitchFamily="34" charset="-122"/>
                <a:cs typeface="Times New Roman" panose="02020603050405020304" pitchFamily="18" charset="0"/>
              </a:rPr>
              <a:t>”</a:t>
            </a:r>
            <a:r>
              <a:rPr lang="zh-CN" altLang="en-US" sz="2000" dirty="0">
                <a:solidFill>
                  <a:srgbClr val="000000"/>
                </a:solidFill>
                <a:effectLst/>
                <a:ea typeface="微软雅黑" panose="020B0503020204020204" pitchFamily="34" charset="-122"/>
                <a:cs typeface="Times New Roman" panose="02020603050405020304" pitchFamily="18" charset="0"/>
              </a:rPr>
              <a:t>。</a:t>
            </a:r>
            <a:endParaRPr lang="zh-CN" altLang="en-US" sz="2000" dirty="0"/>
          </a:p>
        </p:txBody>
      </p:sp>
      <p:pic>
        <p:nvPicPr>
          <p:cNvPr id="5" name="图片 4">
            <a:extLst>
              <a:ext uri="{FF2B5EF4-FFF2-40B4-BE49-F238E27FC236}">
                <a16:creationId xmlns:a16="http://schemas.microsoft.com/office/drawing/2014/main" id="{847DD996-58AA-4DDE-8934-B3C5172B6D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148736" cy="4135437"/>
          </a:xfrm>
          <a:prstGeom prst="rect">
            <a:avLst/>
          </a:prstGeom>
        </p:spPr>
      </p:pic>
    </p:spTree>
    <p:extLst>
      <p:ext uri="{BB962C8B-B14F-4D97-AF65-F5344CB8AC3E}">
        <p14:creationId xmlns:p14="http://schemas.microsoft.com/office/powerpoint/2010/main" val="31960660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739524" y="1122363"/>
            <a:ext cx="5928476" cy="4151056"/>
          </a:xfrm>
        </p:spPr>
        <p:txBody>
          <a:bodyPr>
            <a:normAutofit/>
          </a:bodyPr>
          <a:lstStyle/>
          <a:p>
            <a:pPr indent="279400" algn="l"/>
            <a:r>
              <a:rPr lang="zh-CN" altLang="zh-CN"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《少年大卫》</a:t>
            </a:r>
            <a:r>
              <a:rPr lang="zh-CN" altLang="en-US" sz="18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ea typeface="微软雅黑" panose="020B0503020204020204" pitchFamily="34" charset="-122"/>
                <a:cs typeface="Times New Roman" panose="02020603050405020304" pitchFamily="18" charset="0"/>
              </a:rPr>
              <a:t>这件青铜的大卫雕像，应该是柯西莫</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德</a:t>
            </a:r>
            <a:r>
              <a:rPr lang="en-US" altLang="zh-CN"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美第奇于</a:t>
            </a:r>
            <a:r>
              <a:rPr lang="en-US" altLang="zh-CN" sz="1800" dirty="0">
                <a:effectLst/>
                <a:ea typeface="微软雅黑" panose="020B0503020204020204" pitchFamily="34" charset="-122"/>
                <a:cs typeface="Times New Roman" panose="02020603050405020304" pitchFamily="18" charset="0"/>
              </a:rPr>
              <a:t>1420</a:t>
            </a:r>
            <a:r>
              <a:rPr lang="zh-CN" altLang="zh-CN" sz="1800" dirty="0">
                <a:effectLst/>
                <a:ea typeface="微软雅黑" panose="020B0503020204020204" pitchFamily="34" charset="-122"/>
                <a:cs typeface="Times New Roman" panose="02020603050405020304" pitchFamily="18" charset="0"/>
              </a:rPr>
              <a:t>年至</a:t>
            </a:r>
            <a:r>
              <a:rPr lang="en-US" altLang="zh-CN" sz="1800" dirty="0">
                <a:effectLst/>
                <a:ea typeface="微软雅黑" panose="020B0503020204020204" pitchFamily="34" charset="-122"/>
                <a:cs typeface="Times New Roman" panose="02020603050405020304" pitchFamily="18" charset="0"/>
              </a:rPr>
              <a:t>1460</a:t>
            </a:r>
            <a:r>
              <a:rPr lang="zh-CN" altLang="zh-CN" sz="1800" dirty="0">
                <a:effectLst/>
                <a:ea typeface="微软雅黑" panose="020B0503020204020204" pitchFamily="34" charset="-122"/>
                <a:cs typeface="Times New Roman" panose="02020603050405020304" pitchFamily="18" charset="0"/>
              </a:rPr>
              <a:t>年之间委托多纳泰罗所制。它也是自古代以来第一件真人大小的裸体塑像。不同以往，多纳泰罗选择表现更年轻的大卫，而不是当时时兴的成熟武士或是国王形象。他的雕像有很多古典特征，包括那顶神气活现的帽子，上面覆盖着月桂，象征诗人和名誉。</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他的赤裸形象强调出他的脆弱，他还没有成年，然而在战斗中的成功，不是对粗野蛮力的证明，而是证明了对上帝的信仰。</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725514BF-6861-4E24-9258-2697492833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999139" cy="4151057"/>
          </a:xfrm>
          <a:prstGeom prst="rect">
            <a:avLst/>
          </a:prstGeom>
        </p:spPr>
      </p:pic>
    </p:spTree>
    <p:extLst>
      <p:ext uri="{BB962C8B-B14F-4D97-AF65-F5344CB8AC3E}">
        <p14:creationId xmlns:p14="http://schemas.microsoft.com/office/powerpoint/2010/main" val="9021119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3462156" y="1122362"/>
            <a:ext cx="7205844" cy="3456617"/>
          </a:xfrm>
        </p:spPr>
        <p:txBody>
          <a:bodyPr/>
          <a:lstStyle/>
          <a:p>
            <a:r>
              <a:rPr lang="zh-CN" altLang="zh-CN"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《逐出伊甸园》</a:t>
            </a:r>
            <a:r>
              <a:rPr lang="zh-CN" altLang="en-US"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1800" dirty="0">
                <a:solidFill>
                  <a:srgbClr val="000000"/>
                </a:solidFill>
                <a:effectLst/>
                <a:ea typeface="微软雅黑" panose="020B0503020204020204" pitchFamily="34" charset="-122"/>
                <a:cs typeface="Times New Roman" panose="02020603050405020304" pitchFamily="18" charset="0"/>
              </a:rPr>
              <a:t>马萨乔，意大利文艺复兴绘画的奠基人，被称为”现实主义开荒者“。他的壁画是人文主义一个最早的里程碑，是第一位使用透视法的画家，在他的画中首次引入了透视点。</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在美术史中经常提到的他的三幅作品是《圣三位一体》</a:t>
            </a:r>
            <a:r>
              <a:rPr lang="zh-CN" altLang="zh-CN"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《逐出伊甸园》</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和</a:t>
            </a:r>
            <a:r>
              <a:rPr lang="zh-CN" altLang="zh-CN" sz="1800" b="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《纳税钱》。</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E905D357-0E88-45AE-8131-E95003DEB8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2"/>
            <a:ext cx="1596128" cy="4143591"/>
          </a:xfrm>
          <a:prstGeom prst="rect">
            <a:avLst/>
          </a:prstGeom>
        </p:spPr>
      </p:pic>
    </p:spTree>
    <p:extLst>
      <p:ext uri="{BB962C8B-B14F-4D97-AF65-F5344CB8AC3E}">
        <p14:creationId xmlns:p14="http://schemas.microsoft.com/office/powerpoint/2010/main" val="2929826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F9AF3-34DB-4E8C-9883-C97DEDE26909}"/>
              </a:ext>
            </a:extLst>
          </p:cNvPr>
          <p:cNvSpPr>
            <a:spLocks noGrp="1"/>
          </p:cNvSpPr>
          <p:nvPr>
            <p:ph type="ctrTitle"/>
          </p:nvPr>
        </p:nvSpPr>
        <p:spPr>
          <a:xfrm>
            <a:off x="7147676" y="1122363"/>
            <a:ext cx="3224831"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法国</a:t>
            </a:r>
            <a:r>
              <a:rPr lang="en-US" altLang="zh-CN" sz="1800" dirty="0">
                <a:solidFill>
                  <a:srgbClr val="000000"/>
                </a:solidFill>
                <a:effectLst/>
                <a:ea typeface="微软雅黑" panose="020B0503020204020204" pitchFamily="34" charset="-122"/>
                <a:cs typeface="Times New Roman" panose="02020603050405020304" pitchFamily="18"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布列塔尼的巨石阵</a:t>
            </a:r>
            <a:endParaRPr lang="zh-CN" altLang="en-US" dirty="0"/>
          </a:p>
        </p:txBody>
      </p:sp>
      <p:pic>
        <p:nvPicPr>
          <p:cNvPr id="5" name="图片 4">
            <a:extLst>
              <a:ext uri="{FF2B5EF4-FFF2-40B4-BE49-F238E27FC236}">
                <a16:creationId xmlns:a16="http://schemas.microsoft.com/office/drawing/2014/main" id="{E2CE3404-0826-4CF6-8441-4AAA5D08B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5546895" cy="4160171"/>
          </a:xfrm>
          <a:prstGeom prst="rect">
            <a:avLst/>
          </a:prstGeom>
        </p:spPr>
      </p:pic>
    </p:spTree>
    <p:extLst>
      <p:ext uri="{BB962C8B-B14F-4D97-AF65-F5344CB8AC3E}">
        <p14:creationId xmlns:p14="http://schemas.microsoft.com/office/powerpoint/2010/main" val="16452845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8110936" y="1122363"/>
            <a:ext cx="2557063" cy="2387600"/>
          </a:xfrm>
        </p:spPr>
        <p:txBody>
          <a:bodyPr/>
          <a:lstStyle/>
          <a:p>
            <a:r>
              <a:rPr lang="zh-CN" altLang="zh-CN" sz="1800" dirty="0">
                <a:solidFill>
                  <a:srgbClr val="000000"/>
                </a:solidFill>
                <a:effectLst/>
                <a:ea typeface="微软雅黑" panose="020B0503020204020204" pitchFamily="34" charset="-122"/>
                <a:cs typeface="Times New Roman" panose="02020603050405020304" pitchFamily="18" charset="0"/>
              </a:rPr>
              <a:t>《维纳斯的诞生》是波提切利的一幅杰作</a:t>
            </a:r>
            <a:r>
              <a:rPr lang="zh-CN" altLang="en-US"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EF5D5EF6-AF57-483D-AC7F-3FE1B74194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537457" cy="4135437"/>
          </a:xfrm>
          <a:prstGeom prst="rect">
            <a:avLst/>
          </a:prstGeom>
        </p:spPr>
      </p:pic>
    </p:spTree>
    <p:extLst>
      <p:ext uri="{BB962C8B-B14F-4D97-AF65-F5344CB8AC3E}">
        <p14:creationId xmlns:p14="http://schemas.microsoft.com/office/powerpoint/2010/main" val="168413373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57FE826-93CE-4E68-850A-38B5B5517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260789" cy="4134494"/>
          </a:xfrm>
          <a:prstGeom prst="rect">
            <a:avLst/>
          </a:prstGeom>
        </p:spPr>
      </p:pic>
      <p:pic>
        <p:nvPicPr>
          <p:cNvPr id="7" name="图片 6">
            <a:extLst>
              <a:ext uri="{FF2B5EF4-FFF2-40B4-BE49-F238E27FC236}">
                <a16:creationId xmlns:a16="http://schemas.microsoft.com/office/drawing/2014/main" id="{C7DBFF86-4D49-4D35-AB29-23EB8F13E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4552" y="1122363"/>
            <a:ext cx="4836702" cy="4134494"/>
          </a:xfrm>
          <a:prstGeom prst="rect">
            <a:avLst/>
          </a:prstGeom>
        </p:spPr>
      </p:pic>
    </p:spTree>
    <p:extLst>
      <p:ext uri="{BB962C8B-B14F-4D97-AF65-F5344CB8AC3E}">
        <p14:creationId xmlns:p14="http://schemas.microsoft.com/office/powerpoint/2010/main" val="31662486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32F56A-F5F9-46FD-898D-25449A059A8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3B2646E-EF9F-4A97-82F1-137F01329E34}"/>
              </a:ext>
            </a:extLst>
          </p:cNvPr>
          <p:cNvSpPr>
            <a:spLocks noGrp="1"/>
          </p:cNvSpPr>
          <p:nvPr>
            <p:ph idx="1"/>
          </p:nvPr>
        </p:nvSpPr>
        <p:spPr/>
        <p:txBody>
          <a:bodyPr/>
          <a:lstStyle/>
          <a:p>
            <a:r>
              <a:rPr lang="zh-CN" altLang="en-US" dirty="0"/>
              <a:t>文艺复兴三杰：</a:t>
            </a:r>
            <a:r>
              <a:rPr lang="zh-CN" altLang="zh-CN" sz="2400" dirty="0">
                <a:solidFill>
                  <a:srgbClr val="000000"/>
                </a:solidFill>
                <a:effectLst/>
                <a:ea typeface="微软雅黑" panose="020B0503020204020204" pitchFamily="34" charset="-122"/>
                <a:cs typeface="Arial" panose="020B0604020202020204" pitchFamily="34" charset="0"/>
              </a:rPr>
              <a:t>达</a:t>
            </a:r>
            <a:r>
              <a:rPr lang="zh-CN" altLang="zh-CN" sz="2400" dirty="0">
                <a:effectLst/>
                <a:ea typeface="微软雅黑" panose="020B0503020204020204" pitchFamily="34" charset="-122"/>
                <a:cs typeface="Times New Roman" panose="02020603050405020304" pitchFamily="18" charset="0"/>
              </a:rPr>
              <a:t>·</a:t>
            </a:r>
            <a:r>
              <a:rPr lang="zh-CN" altLang="zh-CN" sz="2400" dirty="0">
                <a:solidFill>
                  <a:srgbClr val="000000"/>
                </a:solidFill>
                <a:effectLst/>
                <a:ea typeface="微软雅黑" panose="020B0503020204020204" pitchFamily="34" charset="-122"/>
                <a:cs typeface="Arial" panose="020B0604020202020204" pitchFamily="34" charset="0"/>
              </a:rPr>
              <a:t>芬奇</a:t>
            </a:r>
            <a:r>
              <a:rPr lang="zh-CN" altLang="en-US" sz="2400" dirty="0">
                <a:solidFill>
                  <a:srgbClr val="000000"/>
                </a:solidFill>
                <a:effectLst/>
                <a:ea typeface="微软雅黑" panose="020B0503020204020204" pitchFamily="34" charset="-122"/>
                <a:cs typeface="Arial" panose="020B0604020202020204" pitchFamily="34" charset="0"/>
              </a:rPr>
              <a:t>，</a:t>
            </a:r>
            <a:r>
              <a:rPr lang="zh-CN" altLang="zh-CN" sz="24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米开朗琪罗</a:t>
            </a:r>
            <a:r>
              <a:rPr lang="zh-CN" altLang="en-US" sz="24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，拉斐尔</a:t>
            </a:r>
            <a:endParaRPr lang="zh-CN" altLang="en-US" sz="2400" dirty="0"/>
          </a:p>
        </p:txBody>
      </p:sp>
    </p:spTree>
    <p:extLst>
      <p:ext uri="{BB962C8B-B14F-4D97-AF65-F5344CB8AC3E}">
        <p14:creationId xmlns:p14="http://schemas.microsoft.com/office/powerpoint/2010/main" val="966802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816304" y="1528652"/>
            <a:ext cx="5851695" cy="3748276"/>
          </a:xfrm>
        </p:spPr>
        <p:txBody>
          <a:bodyPr>
            <a:noAutofit/>
          </a:bodyPr>
          <a:lstStyle/>
          <a:p>
            <a:r>
              <a:rPr lang="en-US" altLang="zh-CN" sz="1800" dirty="0">
                <a:solidFill>
                  <a:srgbClr val="000000"/>
                </a:solidFill>
                <a:effectLst/>
                <a:ea typeface="微软雅黑" panose="020B0503020204020204" pitchFamily="34" charset="-122"/>
                <a:cs typeface="Arial" panose="020B0604020202020204" pitchFamily="34" charset="0"/>
              </a:rPr>
              <a:t>《</a:t>
            </a:r>
            <a:r>
              <a:rPr lang="zh-CN" altLang="zh-CN" sz="1800" dirty="0">
                <a:solidFill>
                  <a:srgbClr val="000000"/>
                </a:solidFill>
                <a:effectLst/>
                <a:ea typeface="微软雅黑" panose="020B0503020204020204" pitchFamily="34" charset="-122"/>
                <a:cs typeface="Arial" panose="020B0604020202020204" pitchFamily="34" charset="0"/>
              </a:rPr>
              <a:t>蒙娜丽莎》是达</a:t>
            </a:r>
            <a:r>
              <a:rPr lang="zh-CN" altLang="zh-CN"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Arial" panose="020B0604020202020204" pitchFamily="34" charset="0"/>
              </a:rPr>
              <a:t>芬奇创作的顶峰，这是他留给人们的遗产。达</a:t>
            </a:r>
            <a:r>
              <a:rPr lang="zh-CN" altLang="zh-CN"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Arial" panose="020B0604020202020204" pitchFamily="34" charset="0"/>
              </a:rPr>
              <a:t>芬奇画蒙娜丽莎画了四年，但还是没有作完这幅画。</a:t>
            </a:r>
            <a:r>
              <a:rPr lang="zh-CN" altLang="zh-CN" sz="1800" dirty="0">
                <a:solidFill>
                  <a:srgbClr val="000000"/>
                </a:solidFill>
                <a:effectLst/>
                <a:ea typeface="微软雅黑" panose="020B0503020204020204" pitchFamily="34" charset="-122"/>
                <a:cs typeface="Times New Roman" panose="02020603050405020304" pitchFamily="18" charset="0"/>
              </a:rPr>
              <a:t>画面中的蒙娜丽莎呈现着微妙的笑容，眉宇间透出内心的欢愉。画家以高超的绘画技巧，表现了这位女性脸上掠过的微笑，特别是微翘的嘴角，舒展的笑肌，使蒙娜丽莎的笑容平静安祥而又意味深长。有人认为这正是古代意大利中产阶级有教养的妇女特有的矜持的美好表现，不少美术史家称它为</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神秘的微笑</a:t>
            </a:r>
            <a:r>
              <a:rPr lang="en-US"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那微笑时而温文尔雅，时而安详严肃，时而略带哀伤，时而又有几分讽嘲与揶揄，神秘莫测的微笑显露出人物神秘莫测的心灵活动。</a:t>
            </a:r>
            <a:r>
              <a:rPr lang="zh-CN" altLang="zh-CN" sz="1800" b="0" dirty="0">
                <a:effectLst/>
                <a:ea typeface="微软雅黑" panose="020B0503020204020204" pitchFamily="34" charset="-122"/>
                <a:cs typeface="Times New Roman" panose="02020603050405020304" pitchFamily="18" charset="0"/>
              </a:rPr>
              <a:t>同样的一幅画随着光线的变化居然能产生不同的效果</a:t>
            </a:r>
            <a:r>
              <a:rPr lang="zh-CN" altLang="zh-CN" sz="1800" dirty="0">
                <a:effectLst/>
                <a:ea typeface="微软雅黑" panose="020B0503020204020204" pitchFamily="34" charset="-122"/>
                <a:cs typeface="Times New Roman" panose="02020603050405020304" pitchFamily="18" charset="0"/>
              </a:rPr>
              <a:t>，人的笑容主要表现在眼角和嘴角上，达·芬奇却偏把这些部位画得若隐若现，没有明确的界线，后来的研究发现，达·芬奇绘画“蒙娜丽莎”的嘴巴时，运用了模糊轮廓的手法，这种手法在意大利原文的字面意思为“像烟般蒸发”。</a:t>
            </a:r>
            <a:endParaRPr lang="zh-CN" altLang="en-US" sz="1800" dirty="0"/>
          </a:p>
        </p:txBody>
      </p:sp>
      <p:pic>
        <p:nvPicPr>
          <p:cNvPr id="5" name="图片 4">
            <a:extLst>
              <a:ext uri="{FF2B5EF4-FFF2-40B4-BE49-F238E27FC236}">
                <a16:creationId xmlns:a16="http://schemas.microsoft.com/office/drawing/2014/main" id="{B7FAECD0-5423-4041-AEF3-225B8212F6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3020079" cy="4154565"/>
          </a:xfrm>
          <a:prstGeom prst="rect">
            <a:avLst/>
          </a:prstGeom>
        </p:spPr>
      </p:pic>
    </p:spTree>
    <p:extLst>
      <p:ext uri="{BB962C8B-B14F-4D97-AF65-F5344CB8AC3E}">
        <p14:creationId xmlns:p14="http://schemas.microsoft.com/office/powerpoint/2010/main" val="204602372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6096000" y="1122363"/>
            <a:ext cx="4572000" cy="4141214"/>
          </a:xfrm>
        </p:spPr>
        <p:txBody>
          <a:bodyPr>
            <a:normAutofit/>
          </a:bodyPr>
          <a:lstStyle/>
          <a:p>
            <a:pPr indent="279400" algn="l"/>
            <a:r>
              <a:rPr lang="en-US"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《哀悼基督》米开朗琪罗作品</a:t>
            </a:r>
            <a:r>
              <a:rPr lang="zh-CN" altLang="en-US"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由大理石雕刻而成，创作完成于</a:t>
            </a:r>
            <a:r>
              <a:rPr lang="en-US" altLang="zh-CN" sz="2000" dirty="0">
                <a:solidFill>
                  <a:srgbClr val="000000"/>
                </a:solidFill>
                <a:effectLst/>
                <a:latin typeface="微软雅黑" panose="020B0503020204020204" pitchFamily="34" charset="-122"/>
                <a:ea typeface="宋体" panose="02010600030101010101" pitchFamily="2" charset="-122"/>
                <a:cs typeface="Times" panose="02020603050405020304" pitchFamily="18" charset="0"/>
              </a:rPr>
              <a:t>1498 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年，现收藏在罗马梵蒂冈圣彼得大教堂。</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r>
              <a:rPr lang="en-US" altLang="zh-CN" sz="2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罗曼</a:t>
            </a:r>
            <a:r>
              <a:rPr lang="en-US" altLang="zh-CN" sz="2000" dirty="0">
                <a:solidFill>
                  <a:srgbClr val="000000"/>
                </a:solidFill>
                <a:effectLst/>
                <a:latin typeface="微软雅黑" panose="020B0503020204020204" pitchFamily="34" charset="-122"/>
                <a:ea typeface="宋体" panose="02010600030101010101" pitchFamily="2" charset="-122"/>
                <a:cs typeface="Times"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罗兰评价米开朗琪罗的《哀悼基督》时说到：作品中的基督，像永生了一样，那么年轻，渐渐冷去的躯体静静地躺在圣母的膝上，好像睡着了一样。人物的线条有着希腊风格的严肃，却弥漫着无法言喻的哀伤。这座雕像的人物是那么的美丽，看上去却又那么的凄凉。</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16CAACC8-C831-42FB-93B2-6E4A5706D8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3"/>
            <a:ext cx="4332348" cy="4141215"/>
          </a:xfrm>
          <a:prstGeom prst="rect">
            <a:avLst/>
          </a:prstGeom>
        </p:spPr>
      </p:pic>
    </p:spTree>
    <p:extLst>
      <p:ext uri="{BB962C8B-B14F-4D97-AF65-F5344CB8AC3E}">
        <p14:creationId xmlns:p14="http://schemas.microsoft.com/office/powerpoint/2010/main" val="403585431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5870308" y="1122363"/>
            <a:ext cx="4797692" cy="3882406"/>
          </a:xfrm>
        </p:spPr>
        <p:txBody>
          <a:bodyPr>
            <a:normAutofit/>
          </a:bodyPr>
          <a:lstStyle/>
          <a:p>
            <a:pPr algn="l"/>
            <a:r>
              <a:rPr lang="en-US" altLang="zh-CN" sz="1800" dirty="0">
                <a:solidFill>
                  <a:srgbClr val="000000"/>
                </a:solidFill>
                <a:effectLst/>
                <a:ea typeface="微软雅黑" panose="020B0503020204020204" pitchFamily="34" charset="-122"/>
                <a:cs typeface="Times New Roman" panose="02020603050405020304" pitchFamily="18" charset="0"/>
              </a:rPr>
              <a:t>       </a:t>
            </a:r>
            <a:r>
              <a:rPr lang="zh-CN" altLang="zh-CN" sz="1800" dirty="0">
                <a:solidFill>
                  <a:srgbClr val="000000"/>
                </a:solidFill>
                <a:effectLst/>
                <a:ea typeface="微软雅黑" panose="020B0503020204020204" pitchFamily="34" charset="-122"/>
                <a:cs typeface="Times New Roman" panose="02020603050405020304" pitchFamily="18" charset="0"/>
              </a:rPr>
              <a:t>这件作品是</a:t>
            </a:r>
            <a:r>
              <a:rPr lang="zh-CN" altLang="zh-CN" sz="1800" dirty="0">
                <a:effectLst/>
                <a:ea typeface="微软雅黑" panose="020B0503020204020204" pitchFamily="34" charset="-122"/>
                <a:cs typeface="Times New Roman" panose="02020603050405020304" pitchFamily="18" charset="0"/>
              </a:rPr>
              <a:t>米开朗琪罗</a:t>
            </a:r>
            <a:r>
              <a:rPr lang="en-US" altLang="zh-CN" sz="1800" dirty="0">
                <a:solidFill>
                  <a:srgbClr val="000000"/>
                </a:solidFill>
                <a:effectLst/>
                <a:latin typeface="微软雅黑" panose="020B0503020204020204" pitchFamily="34" charset="-122"/>
                <a:cs typeface="Times" panose="02020603050405020304" pitchFamily="18" charset="0"/>
              </a:rPr>
              <a:t>23</a:t>
            </a:r>
            <a:r>
              <a:rPr lang="zh-CN" altLang="zh-CN" sz="1800" dirty="0">
                <a:solidFill>
                  <a:srgbClr val="000000"/>
                </a:solidFill>
                <a:effectLst/>
                <a:ea typeface="微软雅黑" panose="020B0503020204020204" pitchFamily="34" charset="-122"/>
                <a:cs typeface="Times New Roman" panose="02020603050405020304" pitchFamily="18" charset="0"/>
              </a:rPr>
              <a:t>岁时开始创作的，却令他一举成名，在世界雕塑史上留下了光辉的一笔。</a:t>
            </a:r>
            <a:r>
              <a:rPr lang="zh-CN" altLang="zh-CN" sz="1800" dirty="0">
                <a:effectLst/>
                <a:ea typeface="微软雅黑" panose="020B0503020204020204" pitchFamily="34" charset="-122"/>
                <a:cs typeface="Times New Roman" panose="02020603050405020304" pitchFamily="18" charset="0"/>
              </a:rPr>
              <a:t>我们在观察圣母的表情的同时，也会被圣母的青春美丽所折服</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同时马上会产生疑问，为什么圣母会如此年轻比她的儿子还要年轻呢？红衣主教来验收的时候，看到雕刻的圣母，果然也是同样想法。虽然，爱美之心人皆有之，但主教还是很怕向上面交不了差，毕竟还有教皇那一关呢，于是担忧地问：</a:t>
            </a:r>
            <a:r>
              <a:rPr lang="en-US" altLang="zh-CN" sz="1800" dirty="0">
                <a:effectLst/>
                <a:latin typeface="微软雅黑" panose="020B0503020204020204" pitchFamily="34" charset="-122"/>
                <a:cs typeface="Times"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圣母怎能这么年轻，怎么比她的儿子耶稣还年轻呢</a:t>
            </a:r>
            <a:r>
              <a:rPr lang="en-US" altLang="zh-CN" sz="1800" dirty="0">
                <a:effectLst/>
                <a:latin typeface="微软雅黑" panose="020B0503020204020204" pitchFamily="34" charset="-122"/>
                <a:cs typeface="Times" panose="02020603050405020304" pitchFamily="18" charset="0"/>
              </a:rPr>
              <a:t>?”</a:t>
            </a:r>
            <a:r>
              <a:rPr lang="en-US" altLang="zh-CN" sz="1800" dirty="0">
                <a:effectLst/>
                <a:latin typeface="微软雅黑" panose="020B0503020204020204" pitchFamily="34" charset="-122"/>
                <a:cs typeface="Times New Roman" panose="02020603050405020304" pitchFamily="18" charset="0"/>
              </a:rPr>
              <a:t> </a:t>
            </a:r>
            <a:r>
              <a:rPr lang="zh-CN" altLang="zh-CN" sz="1800" dirty="0">
                <a:effectLst/>
                <a:ea typeface="微软雅黑" panose="020B0503020204020204" pitchFamily="34" charset="-122"/>
                <a:cs typeface="Times New Roman" panose="02020603050405020304" pitchFamily="18" charset="0"/>
              </a:rPr>
              <a:t>米开朗琪罗其实早就准备好了说辞，马上回答道：</a:t>
            </a:r>
            <a:r>
              <a:rPr lang="en-US" altLang="zh-CN" sz="1800" dirty="0">
                <a:effectLst/>
                <a:latin typeface="微软雅黑" panose="020B0503020204020204" pitchFamily="34" charset="-122"/>
                <a:cs typeface="Times"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主教大人，在我看来，既然圣母是纯洁崇高的化身，是神圣的象征，就一定能避免岁月的折磨和世事的毁损。</a:t>
            </a:r>
            <a:r>
              <a:rPr lang="en-US" altLang="zh-CN" sz="1800" dirty="0">
                <a:effectLst/>
                <a:latin typeface="微软雅黑" panose="020B0503020204020204" pitchFamily="34" charset="-122"/>
                <a:cs typeface="Times" panose="02020603050405020304" pitchFamily="18" charset="0"/>
              </a:rPr>
              <a:t>”</a:t>
            </a:r>
            <a:endParaRPr lang="zh-CN" altLang="en-US" dirty="0"/>
          </a:p>
        </p:txBody>
      </p:sp>
      <p:pic>
        <p:nvPicPr>
          <p:cNvPr id="5" name="图片 4">
            <a:extLst>
              <a:ext uri="{FF2B5EF4-FFF2-40B4-BE49-F238E27FC236}">
                <a16:creationId xmlns:a16="http://schemas.microsoft.com/office/drawing/2014/main" id="{D3EDB787-4F3C-4D66-A360-EF53D851D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4135437" cy="4135437"/>
          </a:xfrm>
          <a:prstGeom prst="rect">
            <a:avLst/>
          </a:prstGeom>
        </p:spPr>
      </p:pic>
    </p:spTree>
    <p:extLst>
      <p:ext uri="{BB962C8B-B14F-4D97-AF65-F5344CB8AC3E}">
        <p14:creationId xmlns:p14="http://schemas.microsoft.com/office/powerpoint/2010/main" val="19028826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736388" y="1122363"/>
            <a:ext cx="2931611" cy="3861466"/>
          </a:xfrm>
        </p:spPr>
        <p:txBody>
          <a:bodyPr>
            <a:normAutofit/>
          </a:bodyPr>
          <a:lstStyle/>
          <a:p>
            <a:pPr algn="l"/>
            <a:r>
              <a:rPr lang="en-US" altLang="zh-CN" sz="1800" dirty="0">
                <a:effectLst/>
                <a:ea typeface="微软雅黑" panose="020B0503020204020204" pitchFamily="34" charset="-122"/>
                <a:cs typeface="Times New Roman" panose="02020603050405020304" pitchFamily="18" charset="0"/>
              </a:rPr>
              <a:t>    《</a:t>
            </a:r>
            <a:r>
              <a:rPr lang="zh-CN" altLang="en-US" sz="1800" dirty="0">
                <a:effectLst/>
                <a:ea typeface="微软雅黑" panose="020B0503020204020204" pitchFamily="34" charset="-122"/>
                <a:cs typeface="Times New Roman" panose="02020603050405020304" pitchFamily="18" charset="0"/>
              </a:rPr>
              <a:t>哀悼基督</a:t>
            </a:r>
            <a:r>
              <a:rPr lang="en-US" altLang="zh-CN" sz="1800" dirty="0">
                <a:effectLst/>
                <a:ea typeface="微软雅黑" panose="020B0503020204020204" pitchFamily="34" charset="-122"/>
                <a:cs typeface="Times New Roman" panose="02020603050405020304" pitchFamily="18" charset="0"/>
              </a:rPr>
              <a:t>》</a:t>
            </a:r>
            <a:r>
              <a:rPr lang="zh-CN" altLang="zh-CN" sz="1800" dirty="0">
                <a:solidFill>
                  <a:srgbClr val="000000"/>
                </a:solidFill>
                <a:effectLst/>
                <a:ea typeface="微软雅黑" panose="020B0503020204020204" pitchFamily="34" charset="-122"/>
                <a:cs typeface="Times New Roman" panose="02020603050405020304" pitchFamily="18" charset="0"/>
              </a:rPr>
              <a:t>最终完成面世时，由于做的太好了，整个罗马都轰动了，很快传出谣言，说这么年轻的</a:t>
            </a:r>
            <a:r>
              <a:rPr lang="zh-CN" altLang="zh-CN" sz="1800" dirty="0">
                <a:effectLst/>
                <a:ea typeface="微软雅黑" panose="020B0503020204020204" pitchFamily="34" charset="-122"/>
                <a:cs typeface="Times New Roman" panose="02020603050405020304" pitchFamily="18" charset="0"/>
              </a:rPr>
              <a:t>米开朗琪罗</a:t>
            </a:r>
            <a:r>
              <a:rPr lang="zh-CN" altLang="zh-CN" sz="1800" dirty="0">
                <a:solidFill>
                  <a:srgbClr val="000000"/>
                </a:solidFill>
                <a:effectLst/>
                <a:ea typeface="微软雅黑" panose="020B0503020204020204" pitchFamily="34" charset="-122"/>
                <a:cs typeface="Times New Roman" panose="02020603050405020304" pitchFamily="18" charset="0"/>
              </a:rPr>
              <a:t>根本无法做出如此杰出的作品，这件雕塑其实是其师父做的。这一下激怒了年轻的</a:t>
            </a:r>
            <a:r>
              <a:rPr lang="zh-CN" altLang="zh-CN" sz="1800" dirty="0">
                <a:effectLst/>
                <a:ea typeface="微软雅黑" panose="020B0503020204020204" pitchFamily="34" charset="-122"/>
                <a:cs typeface="Times New Roman" panose="02020603050405020304" pitchFamily="18" charset="0"/>
              </a:rPr>
              <a:t>米开朗琪罗</a:t>
            </a:r>
            <a:r>
              <a:rPr lang="zh-CN" altLang="zh-CN" sz="1800" dirty="0">
                <a:solidFill>
                  <a:srgbClr val="000000"/>
                </a:solidFill>
                <a:effectLst/>
                <a:ea typeface="微软雅黑" panose="020B0503020204020204" pitchFamily="34" charset="-122"/>
                <a:cs typeface="Times New Roman" panose="02020603050405020304" pitchFamily="18" charset="0"/>
              </a:rPr>
              <a:t>，于是，谁劝都不管用，</a:t>
            </a:r>
            <a:r>
              <a:rPr lang="zh-CN" altLang="zh-CN" sz="1800" dirty="0">
                <a:effectLst/>
                <a:ea typeface="微软雅黑" panose="020B0503020204020204" pitchFamily="34" charset="-122"/>
                <a:cs typeface="Times New Roman" panose="02020603050405020304" pitchFamily="18" charset="0"/>
              </a:rPr>
              <a:t>米开朗琪罗</a:t>
            </a:r>
            <a:r>
              <a:rPr lang="zh-CN" altLang="zh-CN" sz="1800" dirty="0">
                <a:solidFill>
                  <a:srgbClr val="000000"/>
                </a:solidFill>
                <a:effectLst/>
                <a:ea typeface="微软雅黑" panose="020B0503020204020204" pitchFamily="34" charset="-122"/>
                <a:cs typeface="Times New Roman" panose="02020603050405020304" pitchFamily="18" charset="0"/>
              </a:rPr>
              <a:t>经过各种坚持，最终将自己的名字刻在了雕像中，这是第一次，也是唯一的一次他将自己的名字刻入作品</a:t>
            </a:r>
            <a:r>
              <a:rPr lang="zh-CN" altLang="en-US" sz="1800" dirty="0">
                <a:solidFill>
                  <a:srgbClr val="000000"/>
                </a:solidFill>
                <a:effectLst/>
                <a:ea typeface="微软雅黑" panose="020B0503020204020204" pitchFamily="34" charset="-122"/>
                <a:cs typeface="Times New Roman" panose="02020603050405020304" pitchFamily="18" charset="0"/>
              </a:rPr>
              <a:t>。</a:t>
            </a:r>
            <a:endParaRPr lang="zh-CN" altLang="en-US" dirty="0"/>
          </a:p>
        </p:txBody>
      </p:sp>
      <p:pic>
        <p:nvPicPr>
          <p:cNvPr id="5" name="图片 4">
            <a:extLst>
              <a:ext uri="{FF2B5EF4-FFF2-40B4-BE49-F238E27FC236}">
                <a16:creationId xmlns:a16="http://schemas.microsoft.com/office/drawing/2014/main" id="{70A0E05E-38D9-4788-84AA-66B61B7EA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1122362"/>
            <a:ext cx="6212388" cy="4135438"/>
          </a:xfrm>
          <a:prstGeom prst="rect">
            <a:avLst/>
          </a:prstGeom>
        </p:spPr>
      </p:pic>
    </p:spTree>
    <p:extLst>
      <p:ext uri="{BB962C8B-B14F-4D97-AF65-F5344CB8AC3E}">
        <p14:creationId xmlns:p14="http://schemas.microsoft.com/office/powerpoint/2010/main" val="31163876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914026" y="1122363"/>
            <a:ext cx="5753973" cy="3247213"/>
          </a:xfrm>
        </p:spPr>
        <p:txBody>
          <a:bodyPr>
            <a:normAutofit/>
          </a:bodyPr>
          <a:lstStyle/>
          <a:p>
            <a:pPr algn="l"/>
            <a:r>
              <a:rPr lang="zh-CN" altLang="zh-CN" sz="2000" dirty="0">
                <a:solidFill>
                  <a:srgbClr val="000000"/>
                </a:solidFill>
                <a:effectLst/>
                <a:ea typeface="微软雅黑" panose="020B0503020204020204" pitchFamily="34" charset="-122"/>
                <a:cs typeface="Times New Roman" panose="02020603050405020304" pitchFamily="18" charset="0"/>
              </a:rPr>
              <a:t>《草地上的圣母》</a:t>
            </a:r>
            <a:r>
              <a:rPr lang="zh-CN" altLang="en-US" sz="2000" dirty="0">
                <a:solidFill>
                  <a:srgbClr val="000000"/>
                </a:solidFill>
                <a:effectLst/>
                <a:ea typeface="微软雅黑" panose="020B0503020204020204" pitchFamily="34" charset="-122"/>
                <a:cs typeface="Times New Roman" panose="02020603050405020304" pitchFamily="18" charset="0"/>
              </a:rPr>
              <a:t>：</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拉斐尔是意大利盛期文艺复兴三杰中最年轻的一位。短短的一生（只活了</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37</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年）创作了近</a:t>
            </a:r>
            <a:r>
              <a:rPr lang="en-US"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 300</a:t>
            </a:r>
            <a:r>
              <a:rPr lang="zh-CN" altLang="zh-CN" sz="20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幅画，其中以描绘圣母的画幅占绝对优势，所以人们习惯上把拉斐尔与娇美柔顺的圣母形象联系在一起。</a:t>
            </a:r>
            <a:br>
              <a:rPr lang="zh-CN" altLang="zh-CN" sz="2000" dirty="0">
                <a:effectLst/>
                <a:latin typeface="宋体" panose="02010600030101010101" pitchFamily="2" charset="-122"/>
                <a:ea typeface="宋体" panose="02010600030101010101" pitchFamily="2" charset="-122"/>
                <a:cs typeface="宋体" panose="02010600030101010101" pitchFamily="2" charset="-122"/>
              </a:rPr>
            </a:br>
            <a:endParaRPr lang="zh-CN" altLang="en-US" sz="2000" dirty="0"/>
          </a:p>
        </p:txBody>
      </p:sp>
      <p:pic>
        <p:nvPicPr>
          <p:cNvPr id="5" name="图片 4">
            <a:extLst>
              <a:ext uri="{FF2B5EF4-FFF2-40B4-BE49-F238E27FC236}">
                <a16:creationId xmlns:a16="http://schemas.microsoft.com/office/drawing/2014/main" id="{272ED4D9-1783-4BCC-8935-130AF09CFD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9" y="1122362"/>
            <a:ext cx="3285325" cy="4146089"/>
          </a:xfrm>
          <a:prstGeom prst="rect">
            <a:avLst/>
          </a:prstGeom>
        </p:spPr>
      </p:pic>
    </p:spTree>
    <p:extLst>
      <p:ext uri="{BB962C8B-B14F-4D97-AF65-F5344CB8AC3E}">
        <p14:creationId xmlns:p14="http://schemas.microsoft.com/office/powerpoint/2010/main" val="35440502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4418438" y="1122363"/>
            <a:ext cx="4613880" cy="2088507"/>
          </a:xfrm>
        </p:spPr>
        <p:txBody>
          <a:bodyPr>
            <a:normAutofit/>
          </a:bodyPr>
          <a:lstStyle/>
          <a:p>
            <a:r>
              <a:rPr lang="zh-CN" altLang="zh-CN" sz="2000" dirty="0">
                <a:solidFill>
                  <a:srgbClr val="000000"/>
                </a:solidFill>
                <a:effectLst/>
                <a:ea typeface="微软雅黑" panose="020B0503020204020204" pitchFamily="34" charset="-122"/>
                <a:cs typeface="Times New Roman" panose="02020603050405020304" pitchFamily="18" charset="0"/>
              </a:rPr>
              <a:t>《圣母子和施洗者圣约翰》</a:t>
            </a:r>
            <a:endParaRPr lang="zh-CN" altLang="en-US" sz="2000" dirty="0"/>
          </a:p>
        </p:txBody>
      </p:sp>
      <p:pic>
        <p:nvPicPr>
          <p:cNvPr id="5" name="图片 4">
            <a:extLst>
              <a:ext uri="{FF2B5EF4-FFF2-40B4-BE49-F238E27FC236}">
                <a16:creationId xmlns:a16="http://schemas.microsoft.com/office/drawing/2014/main" id="{FF1C694A-21CD-4B2E-89A0-716B967D2A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2701819" cy="4135437"/>
          </a:xfrm>
          <a:prstGeom prst="rect">
            <a:avLst/>
          </a:prstGeom>
        </p:spPr>
      </p:pic>
    </p:spTree>
    <p:extLst>
      <p:ext uri="{BB962C8B-B14F-4D97-AF65-F5344CB8AC3E}">
        <p14:creationId xmlns:p14="http://schemas.microsoft.com/office/powerpoint/2010/main" val="211878294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B02E8-2E17-4FF3-BC23-34840C1E1A9B}"/>
              </a:ext>
            </a:extLst>
          </p:cNvPr>
          <p:cNvSpPr>
            <a:spLocks noGrp="1"/>
          </p:cNvSpPr>
          <p:nvPr>
            <p:ph type="ctrTitle"/>
          </p:nvPr>
        </p:nvSpPr>
        <p:spPr>
          <a:xfrm>
            <a:off x="7824751" y="1354149"/>
            <a:ext cx="2843248" cy="4013587"/>
          </a:xfrm>
        </p:spPr>
        <p:txBody>
          <a:bodyPr>
            <a:normAutofit/>
          </a:bodyPr>
          <a:lstStyle/>
          <a:p>
            <a:r>
              <a:rPr lang="en-US" altLang="zh-CN" sz="1800" dirty="0">
                <a:solidFill>
                  <a:srgbClr val="000000"/>
                </a:solidFill>
                <a:effectLst/>
                <a:latin typeface="微软雅黑" panose="020B0503020204020204" pitchFamily="34" charset="-122"/>
                <a:cs typeface="Times New Roman" panose="02020603050405020304" pitchFamily="18" charset="0"/>
              </a:rPr>
              <a:t>1508~1511</a:t>
            </a:r>
            <a:r>
              <a:rPr lang="zh-CN" altLang="zh-CN" sz="1800" dirty="0">
                <a:solidFill>
                  <a:srgbClr val="000000"/>
                </a:solidFill>
                <a:effectLst/>
                <a:ea typeface="微软雅黑" panose="020B0503020204020204" pitchFamily="34" charset="-122"/>
                <a:cs typeface="Times New Roman" panose="02020603050405020304" pitchFamily="18" charset="0"/>
              </a:rPr>
              <a:t>这</a:t>
            </a:r>
            <a:r>
              <a:rPr lang="en-US" altLang="zh-CN" sz="1800" dirty="0">
                <a:solidFill>
                  <a:srgbClr val="000000"/>
                </a:solidFill>
                <a:effectLst/>
                <a:ea typeface="微软雅黑" panose="020B0503020204020204" pitchFamily="34" charset="-122"/>
                <a:cs typeface="Times New Roman" panose="02020603050405020304" pitchFamily="18" charset="0"/>
              </a:rPr>
              <a:t>3</a:t>
            </a:r>
            <a:r>
              <a:rPr lang="zh-CN" altLang="zh-CN" sz="1800" dirty="0">
                <a:solidFill>
                  <a:srgbClr val="000000"/>
                </a:solidFill>
                <a:effectLst/>
                <a:ea typeface="微软雅黑" panose="020B0503020204020204" pitchFamily="34" charset="-122"/>
                <a:cs typeface="Times New Roman" panose="02020603050405020304" pitchFamily="18" charset="0"/>
              </a:rPr>
              <a:t>年，拉斐尔绘制了梵蒂冈教皇宫签字厅壁画《雅典学院》</a:t>
            </a:r>
            <a:r>
              <a:rPr lang="zh-CN" altLang="en-US" sz="1800" dirty="0">
                <a:solidFill>
                  <a:srgbClr val="000000"/>
                </a:solidFill>
                <a:effectLst/>
                <a:ea typeface="微软雅黑" panose="020B0503020204020204" pitchFamily="34" charset="-122"/>
                <a:cs typeface="Times New Roman" panose="02020603050405020304" pitchFamily="18" charset="0"/>
              </a:rPr>
              <a:t>。</a:t>
            </a:r>
            <a:r>
              <a:rPr lang="zh-CN" altLang="zh-CN" sz="1800" dirty="0">
                <a:solidFill>
                  <a:srgbClr val="000000"/>
                </a:solidFill>
                <a:effectLst/>
                <a:latin typeface="宋体" panose="02010600030101010101" pitchFamily="2" charset="-122"/>
                <a:ea typeface="微软雅黑" panose="020B0503020204020204" pitchFamily="34" charset="-122"/>
                <a:cs typeface="宋体" panose="02010600030101010101" pitchFamily="2" charset="-122"/>
              </a:rPr>
              <a:t>众多的人物、宏伟的场面、各种不同的形象性格，各种交错纵横的内在联系，拉斐尔竟能以严谨的布局和精心设计的层层深入的圆拱门古典建筑为背景的构图，表现得浑然一体，天衣无缝，足见画家的非同凡响。</a:t>
            </a:r>
            <a:br>
              <a:rPr lang="zh-CN" altLang="zh-CN" sz="1800" dirty="0">
                <a:effectLst/>
                <a:latin typeface="宋体" panose="02010600030101010101" pitchFamily="2" charset="-122"/>
                <a:ea typeface="宋体" panose="02010600030101010101" pitchFamily="2" charset="-122"/>
                <a:cs typeface="宋体" panose="02010600030101010101" pitchFamily="2" charset="-122"/>
              </a:rPr>
            </a:br>
            <a:endParaRPr lang="zh-CN" altLang="en-US" dirty="0"/>
          </a:p>
        </p:txBody>
      </p:sp>
      <p:pic>
        <p:nvPicPr>
          <p:cNvPr id="5" name="图片 4">
            <a:extLst>
              <a:ext uri="{FF2B5EF4-FFF2-40B4-BE49-F238E27FC236}">
                <a16:creationId xmlns:a16="http://schemas.microsoft.com/office/drawing/2014/main" id="{40C84144-12DE-406D-A5A8-78F4D49AD1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122363"/>
            <a:ext cx="6216989" cy="4145955"/>
          </a:xfrm>
          <a:prstGeom prst="rect">
            <a:avLst/>
          </a:prstGeom>
        </p:spPr>
      </p:pic>
    </p:spTree>
    <p:extLst>
      <p:ext uri="{BB962C8B-B14F-4D97-AF65-F5344CB8AC3E}">
        <p14:creationId xmlns:p14="http://schemas.microsoft.com/office/powerpoint/2010/main" val="180825824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12316</Words>
  <Application>Microsoft Office PowerPoint</Application>
  <PresentationFormat>宽屏</PresentationFormat>
  <Paragraphs>229</Paragraphs>
  <Slides>219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219</vt:i4>
      </vt:variant>
    </vt:vector>
  </HeadingPairs>
  <TitlesOfParts>
    <vt:vector size="227" baseType="lpstr">
      <vt:lpstr>PingFangTC-light</vt:lpstr>
      <vt:lpstr>等线</vt:lpstr>
      <vt:lpstr>等线 Light</vt:lpstr>
      <vt:lpstr>宋体</vt:lpstr>
      <vt:lpstr>微软雅黑</vt:lpstr>
      <vt:lpstr>Arial</vt:lpstr>
      <vt:lpstr>Tahoma</vt:lpstr>
      <vt:lpstr>Office 主题​​</vt:lpstr>
      <vt:lpstr>第一章  原始美术 </vt:lpstr>
      <vt:lpstr>PowerPoint 演示文稿</vt:lpstr>
      <vt:lpstr>PowerPoint 演示文稿</vt:lpstr>
      <vt:lpstr>PowerPoint 演示文稿</vt:lpstr>
      <vt:lpstr>西班牙  阿尔塔米拉洞窟壁画：野牛 </vt:lpstr>
      <vt:lpstr>奥地利  维林多夫的维纳斯</vt:lpstr>
      <vt:lpstr>西班牙  拉文特岩画</vt:lpstr>
      <vt:lpstr>土耳其：哥贝克力石柱群</vt:lpstr>
      <vt:lpstr>法国   布列塔尼的巨石阵</vt:lpstr>
      <vt:lpstr>英国  索尔兹伯里巨石阵</vt:lpstr>
      <vt:lpstr>第二章  古埃及、两河流域美术 </vt:lpstr>
      <vt:lpstr>胡夫大金字塔：原高146.6米，现损减为138米，基底边长原230米，现为228米，倾斜角度为51°51′,总共用了230万块石材，平均重2.5吨，建成210个石阶。推算其体积为252万立方米，重700万吨。石块之间不用任何黏着物，而由石与石相互叠积而成，石块之间的缝隙，连一张薄纸都无法插入。</vt:lpstr>
      <vt:lpstr>狮身人面像又叫“斯芬克司”，长73米，高21米，脸宽5米。</vt:lpstr>
      <vt:lpstr>室外法老像 </vt:lpstr>
      <vt:lpstr>PowerPoint 演示文稿</vt:lpstr>
      <vt:lpstr>PowerPoint 演示文稿</vt:lpstr>
      <vt:lpstr>赫亚尔肖像</vt:lpstr>
      <vt:lpstr>PowerPoint 演示文稿</vt:lpstr>
      <vt:lpstr>守护神阿努比斯在为法老安葬前做法事：艺术作品中阿努比斯被描绘为一位长著胡狼头的男性，竖着耳朵，手执一根神杖。壁画中的神秘文字符号是死者的“亡灵书”，写满了法老生前的功德。</vt:lpstr>
      <vt:lpstr>《鸿雁图》：古王国时期第四王朝的墓室壁画</vt:lpstr>
      <vt:lpstr>苏美尔 - 阿卡德时期 乌鲁克塔庙 </vt:lpstr>
      <vt:lpstr>苏美尔人雕像：发现于特勒阿斯布尔的阿布神庙的地窟</vt:lpstr>
      <vt:lpstr>PowerPoint 演示文稿</vt:lpstr>
      <vt:lpstr>楔形文字，最早出现在距今5000年左右的苏美尔地区，距今2000年左右这种古老的文字彻底失传，又过了1800多年这种古老的文字被西方专家破译，由此解读出了许许多多的西亚古老文明内容，《汉谟拉比法典》就是其中之一。 </vt:lpstr>
      <vt:lpstr>人首带翼兽身像：他们的正面表现为圆雕，侧面为浮雕。正面2条腿，侧面4条，转角1条在两面共用，这样造型是为了让人从正面和侧面都看到完整的守护神。</vt:lpstr>
      <vt:lpstr>垂死的母狮</vt:lpstr>
      <vt:lpstr>巴比伦城门墙镶嵌画</vt:lpstr>
      <vt:lpstr>巴比伦城门墙镶嵌画</vt:lpstr>
      <vt:lpstr>第三章  古希腊、古罗马美术</vt:lpstr>
      <vt:lpstr>克诺索斯宫:克里特岛最大的宫殿，英语中的 “迷宫”一词就是由克诺索斯宫殿引申而来</vt:lpstr>
      <vt:lpstr>克诺索斯宫的壁画： 跳跃的牛</vt:lpstr>
      <vt:lpstr>克诺索斯宫的祭祀人偶像：持蛇女神像</vt:lpstr>
      <vt:lpstr>狮子门是迈锡尼要塞最外侧的一道门，左侧被一道天然岩石屏障掩护，右侧是巨大的石块砌成的堡垒。顶端是一块巨大的横梁，石板上是一根米诺斯风格的圆柱两侧站着两只狮子的三角浮雕。</vt:lpstr>
      <vt:lpstr>阿伽门农黄金面具：公元前1580至前1500年，高26厘米。面具是用整块金箔在死者面部直接敲打而成</vt:lpstr>
      <vt:lpstr>基格拉迪群岛 石雕偶像 </vt:lpstr>
      <vt:lpstr>荷马时期瓶画： 几何风格 </vt:lpstr>
      <vt:lpstr>古风时期瓶画：  东方风格 </vt:lpstr>
      <vt:lpstr>    古风时期瓶画：红绘风格     它恰好与黑绘风格相反，是在背景上涂上黑色，留下主体部分的赭色，人物细部用线来描绘。以神话题材和日常生活题材为主</vt:lpstr>
      <vt:lpstr>多立克式 爱奥尼亚式 科林斯柱式 </vt:lpstr>
      <vt:lpstr>雅典卫城山门 </vt:lpstr>
      <vt:lpstr>雅典娜胜利女神庙：是居住在雅典的多利亚人与爱奥尼亚人共同创造的建筑艺术的结晶</vt:lpstr>
      <vt:lpstr>帕特农神庙：卫城建筑群的中心，它耸立在雅典娜神庙南面</vt:lpstr>
      <vt:lpstr>厄瑞克赛翁神庙：该神庙建于公元前421~405年，是为纪念雅典娜之子、雅典王厄瑞克阿斯。</vt:lpstr>
      <vt:lpstr>《荷犊者》是出土于雅典卫城上的雕像。人物正面对称，带着古风式的微笑</vt:lpstr>
      <vt:lpstr>PowerPoint 演示文稿</vt:lpstr>
      <vt:lpstr>波留克列特斯，既是雕刻家，又是古代著名的艺术理论家，在《法则》一书中阐述了人体的各部分比例，并指出人头与身体的比为1：7，他十分注重作品的规范形式，所以雕塑中缺少菲狄亚斯那种理想的美感，主要作品有《荷矛者》</vt:lpstr>
      <vt:lpstr>     《米洛斯的维纳斯》，高204厘米，是一尊希腊神话中，代表爱与美的女神维纳斯的大理石雕塑。维纳斯是爱神、美神、欲望之神，在希腊神话中的名字是阿芙洛狄尼。这座雕塑由两块大理石拼接而成，两块大理石连接处非常巧妙，在身躯裸露部分与裹巾的相邻处。        整个雕像的比例是十分耐人寻味的。它接近于利西普斯所追求的那种人体美比例，而且，雕像的各部分比例几乎都蕴含着黄金分割的美学秘密（0.618:1）。</vt:lpstr>
      <vt:lpstr>      《萨摩色雷斯的胜利女神》卢浮宫一般人所说的三件“镇馆之宝”之一，胜利女神右脚向前伸直，左腿向后，一种从天而降的姿态，海浪与巨风迎面而来，使她的衣裙飞起。衣裙的褶纹紧紧贴在女神丰硕而饱满的肉体上，感觉到被浪花溅湿的布料贴在身上的重量感，感觉到布料覆盖下厚实有力的大腿肌肉，感觉到从大腿到膝盖微微的骨骼结构起伏，感觉到小腿浑圆有力却又十分轻盈触碰船头的动作。 </vt:lpstr>
      <vt:lpstr>《拉奥孔》：大理石群雕，高约184厘米，是希腊化时期的雕塑名作。据考证，系阿格德罗斯和他的儿子波利佐罗斯和阿典诺多罗斯三人于公元前一世纪中叶制作，1506年在罗马出土，震动一时，被推崇为世上最完美的作品。鲜明地刻画出了拉奥孔父子受蟒蛇折磨时的痛苦场景</vt:lpstr>
      <vt:lpstr>古罗马万神殿：拱券覆盖下的内部空间  </vt:lpstr>
      <vt:lpstr>PowerPoint 演示文稿</vt:lpstr>
      <vt:lpstr>古罗马大斗兽场</vt:lpstr>
      <vt:lpstr>大斗兽场是世界上仅存的古罗马圆形“剧场”，平面呈椭圆形，长轴为188米，短轴为156米，高为57米，周长527米，由沙场、看台和地下室三部分组成。沙场位于中央，是观看奴隶或野兽角斗表演的场所。 </vt:lpstr>
      <vt:lpstr>提图斯凯旋门</vt:lpstr>
      <vt:lpstr>PowerPoint 演示文稿</vt:lpstr>
      <vt:lpstr>PowerPoint 演示文稿</vt:lpstr>
      <vt:lpstr>PowerPoint 演示文稿</vt:lpstr>
      <vt:lpstr>PowerPoint 演示文稿</vt:lpstr>
      <vt:lpstr>《罗马妇女像》：公元1世纪末，个性化写实的肖像作为对一味摹仿希腊古典艺术的理想化肖像风格的反叛开始广泛流行。不过，广泛地扩大了眼界的雕刻家们，绝不会回到罗马传统的极端自然主义上去，而是用多种艺术手法来表现人物的个性。细致描写，夸张、渲染，合理地省略，只要有利于表现特定的形象，他们都会自由运用。这尊不知名的妇女雕像，显然是一位非常时髦的上层宫廷贵妇。她那高耸的发髻，有些做作的头部转动姿态。与微妙的自傲表情相呼应，烘托出她特定的性格特征。雕刻家十分善于运用肌理效果的对比，让凹凸起伏的发髻与平滑细腻的脸部肌肤相互映衬，通过外在的渲染揭示出内在的精神状态。 </vt:lpstr>
      <vt:lpstr>庞贝古城遗址——镶拼式壁画：伊苏斯之战</vt:lpstr>
      <vt:lpstr>PowerPoint 演示文稿</vt:lpstr>
      <vt:lpstr>PowerPoint 演示文稿</vt:lpstr>
      <vt:lpstr>PowerPoint 演示文稿</vt:lpstr>
      <vt:lpstr>PowerPoint 演示文稿</vt:lpstr>
      <vt:lpstr>第四章  中世纪美术</vt:lpstr>
      <vt:lpstr>早期基督教艺术，天顶壁画：《善良的牧人》</vt:lpstr>
      <vt:lpstr>“巴西利卡”式教堂</vt:lpstr>
      <vt:lpstr>早期基督教都反对大型、逼真的雕像。格列高利教皇宣称：“文章对识字的人能起什么作用，绘画对文盲就能起什么作用。”于是，出现了一些注重图像核心要义的壁画和镶嵌画</vt:lpstr>
      <vt:lpstr>圣维塔莱教堂：采用八角形集中式设计，位于伏尔塔瓦河西岸的布拉格城堡内，是布拉格城堡最重要的地标之一，始建于公元929年，直至公元1929年正式完工，在世界建筑史上享有“建筑之宝”的美誉。</vt:lpstr>
      <vt:lpstr>圣索菲亚教堂长94米，宽72米，主穹窿直径长31米。主穹窿的南北方向由复杂的拱门、穹隅等结构支撑；东西两侧是两个与它等直径的半穹窿，它们相互邻接，跨越中殿上部。</vt:lpstr>
      <vt:lpstr>圣索菲亚教堂主穹窿</vt:lpstr>
      <vt:lpstr>晚期拜占庭建筑的名作──威尼斯的圣马可教堂（重建于1063～1094），是希腊十字型教堂的代表作。</vt:lpstr>
      <vt:lpstr>意大利圣威塔尔教堂的《查士丁尼皇帝和廷臣》是当今保存最完好的拜占庭镶嵌画名作。 </vt:lpstr>
      <vt:lpstr>《皇后提奥多拉和女官》：画中的主人公是査士丁尼帝的妻子提奥多拉。整幅画面是一个静止的仪式场面，体现的抽象的历史人物的个性。画面光彩夺目，色彩艳丽，人物表情和姿态宁静端庄，服饰则发挥了镶嵌画的长处，显示出锦缎和珠宝的绚烂与华贵。  </vt:lpstr>
      <vt:lpstr>圣米迦勒教堂，它的平面图是一个经过强调的拉丁十字架的形状，重心在东部的一端。这也表明教堂的功能是用来容纳众多的善男信女，而不是给修道士修行的，从另一侧面上反映出宗教的繁荣发展。教堂内部由立柱隔成许多个方形的小单元。在边廊尽头的塔楼和中堂里众多穹顶进一步反映出它的罗马式风格特征。</vt:lpstr>
      <vt:lpstr>比萨大教堂建造于1063年至13世纪，是天主教比萨总教区的主教座堂，代表比萨海上共和国的威望和财富。比萨斜塔作为教堂的塔楼是与教堂的主体工程截然分开的。</vt:lpstr>
      <vt:lpstr>比萨教堂被称作“雪白大理石的神庙”，是罗马式教堂建筑的典型代表，更是中世纪建筑艺术的杰作，由建筑师布斯克多建造，大教堂正立面的外轮廓暗示了内部的巴西利卡式布局。大教堂的立面大量采用了层叠券廊，罗马式特征十分明显。底层以厚实的水平连拱立面作为基座，由七个开间组成。比萨主教堂立面最精彩的部分在基座层以上，从下到上一共设计了四层拱廊，采取的是伦巴第的墙体廊道手法，即在西立面山墙外侧建造镂空的连拱廊道，基本上不具备实用功能，纯粹是装饰作用，使得厚重的山墙瞬间变得轻盈无比。这也是结合古罗马元素的独特比萨风。</vt:lpstr>
      <vt:lpstr>法国奥顿教堂浮雕</vt:lpstr>
      <vt:lpstr>科隆大教堂是科隆的骄傲，也是科隆的标志。它与巴黎圣母院、罗马圣彼得大教堂并称为欧洲三大宗教建筑。据说大教堂始建于1248年卡罗琳王朝时期，工程时断时续，直到1880年10月15日，科隆大教堂举行了盛大的竣工典礼。当时，它以其157米高的两个塔楼荣膺世界最高建筑物的美誉，是建筑史上最杰出的成就之一，教堂的周围还有无数的小尖塔。</vt:lpstr>
      <vt:lpstr>巴黎圣母院大教堂，哥特式基督教教堂建筑，是天主教巴黎总教区的主教座堂。它的地位、历史价值无与伦比，是历史上最为辉煌的建筑之一。圣母院的法文原名“Notre Dame”原意“我们的女士”，意指耶稣的母亲圣母玛利亚。巴黎圣母院大教堂约建造于1163年到1250年间，历时100年终于修建完成，距今已经有800多年历史，拥有美术、绘画、建筑、雕塑等难以复制的历史瑰宝，是法国最具标志性的哥特式建筑，并随着雨果的同名小说《巴黎圣母院》而更加著名，雨果更称其为“石头的交响乐”，因为建造都是以石头为建材。</vt:lpstr>
      <vt:lpstr>夏特尔大教堂的玻璃装饰，是哥特式典型代表。彩色玻璃使教堂建筑和谐、神秘的效果获得了很大程度的加强，也是至今保存得最完整的彩色玻璃画之一，以深蓝色和深红色作为基本色调，向教堂内部注射进一种紫色的光。</vt:lpstr>
      <vt:lpstr>夏特尔教堂《四圣徒像》雕像：大多数哥特式的石碑雕刻都是在大教堂的外部，而不在内部。一般来说，它们特别是以修长的形体、拘谨的姿态和程式化的服饰所产生的垂直静止的效果而著称。</vt:lpstr>
      <vt:lpstr>PowerPoint 演示文稿</vt:lpstr>
      <vt:lpstr>乔托的绘画成就主要表现在一系列杰出的壁画和木板画中。如《哀悼基督》 ，《逃亡埃及》，《犹大之吻》等。 《犹大之吻》是乔托最有代表性的圣经历史画杰作之一。</vt:lpstr>
      <vt:lpstr>PowerPoint 演示文稿</vt:lpstr>
      <vt:lpstr>PowerPoint 演示文稿</vt:lpstr>
      <vt:lpstr>《天堂之门》：基布尔提出身于手饰工匠，掌握熟练的青铜制作技巧。从1403年起，他花了21年的时间完成了佛罗伦萨洗礼堂第二道门的制作，整个门分为28个框，每一框内为一个独立的故事，大多是取自圣经的内容。从1425年开始，基布尔提又花费27年功夫完成了洗礼堂第三道门上的浮雕制作。这一次，在铜门构图上他删去了边框，用对等的10个方形画面分别雕刻出10个旧约故事。在10块浮雕旁还加塑了先知小像和其他人物头像（包括作者自雕像），其精美的工艺和浓郁的现实气息使米开朗琪罗钦佩万分，将之称为“天堂之门”。</vt:lpstr>
      <vt:lpstr>《少年大卫》：这件青铜的大卫雕像，应该是柯西莫·德·美第奇于1420年至1460年之间委托多纳泰罗所制。它也是自古代以来第一件真人大小的裸体塑像。不同以往，多纳泰罗选择表现更年轻的大卫，而不是当时时兴的成熟武士或是国王形象。他的雕像有很多古典特征，包括那顶神气活现的帽子，上面覆盖着月桂，象征诗人和名誉。他的赤裸形象强调出他的脆弱，他还没有成年，然而在战斗中的成功，不是对粗野蛮力的证明，而是证明了对上帝的信仰。 </vt:lpstr>
      <vt:lpstr>《逐出伊甸园》：马萨乔，意大利文艺复兴绘画的奠基人，被称为”现实主义开荒者“。他的壁画是人文主义一个最早的里程碑，是第一位使用透视法的画家，在他的画中首次引入了透视点。在美术史中经常提到的他的三幅作品是《圣三位一体》《逐出伊甸园》和《纳税钱》。 </vt:lpstr>
      <vt:lpstr>《维纳斯的诞生》是波提切利的一幅杰作。</vt:lpstr>
      <vt:lpstr>PowerPoint 演示文稿</vt:lpstr>
      <vt:lpstr>PowerPoint 演示文稿</vt:lpstr>
      <vt:lpstr>《蒙娜丽莎》是达·芬奇创作的顶峰，这是他留给人们的遗产。达·芬奇画蒙娜丽莎画了四年，但还是没有作完这幅画。画面中的蒙娜丽莎呈现着微妙的笑容，眉宇间透出内心的欢愉。画家以高超的绘画技巧，表现了这位女性脸上掠过的微笑，特别是微翘的嘴角，舒展的笑肌，使蒙娜丽莎的笑容平静安祥而又意味深长。有人认为这正是古代意大利中产阶级有教养的妇女特有的矜持的美好表现，不少美术史家称它为”神秘的微笑”。那微笑时而温文尔雅，时而安详严肃，时而略带哀伤，时而又有几分讽嘲与揶揄，神秘莫测的微笑显露出人物神秘莫测的心灵活动。同样的一幅画随着光线的变化居然能产生不同的效果，人的笑容主要表现在眼角和嘴角上，达·芬奇却偏把这些部位画得若隐若现，没有明确的界线，后来的研究发现，达·芬奇绘画“蒙娜丽莎”的嘴巴时，运用了模糊轮廓的手法，这种手法在意大利原文的字面意思为“像烟般蒸发”。</vt:lpstr>
      <vt:lpstr> 《哀悼基督》米开朗琪罗作品，由大理石雕刻而成，创作完成于1498 年，现收藏在罗马梵蒂冈圣彼得大教堂。     罗曼·罗兰评价米开朗琪罗的《哀悼基督》时说到：作品中的基督，像永生了一样，那么年轻，渐渐冷去的躯体静静地躺在圣母的膝上，好像睡着了一样。人物的线条有着希腊风格的严肃，却弥漫着无法言喻的哀伤。这座雕像的人物是那么的美丽，看上去却又那么的凄凉。 </vt:lpstr>
      <vt:lpstr>       这件作品是米开朗琪罗23岁时开始创作的，却令他一举成名，在世界雕塑史上留下了光辉的一笔。我们在观察圣母的表情的同时，也会被圣母的青春美丽所折服，同时马上会产生疑问，为什么圣母会如此年轻比她的儿子还要年轻呢？红衣主教来验收的时候，看到雕刻的圣母，果然也是同样想法。虽然，爱美之心人皆有之，但主教还是很怕向上面交不了差，毕竟还有教皇那一关呢，于是担忧地问：“圣母怎能这么年轻，怎么比她的儿子耶稣还年轻呢?” 米开朗琪罗其实早就准备好了说辞，马上回答道：“主教大人，在我看来，既然圣母是纯洁崇高的化身，是神圣的象征，就一定能避免岁月的折磨和世事的毁损。”</vt:lpstr>
      <vt:lpstr>    《哀悼基督》最终完成面世时，由于做的太好了，整个罗马都轰动了，很快传出谣言，说这么年轻的米开朗琪罗根本无法做出如此杰出的作品，这件雕塑其实是其师父做的。这一下激怒了年轻的米开朗琪罗，于是，谁劝都不管用，米开朗琪罗经过各种坚持，最终将自己的名字刻在了雕像中，这是第一次，也是唯一的一次他将自己的名字刻入作品。</vt:lpstr>
      <vt:lpstr>《草地上的圣母》：拉斐尔是意大利盛期文艺复兴三杰中最年轻的一位。短短的一生（只活了37年）创作了近 300幅画，其中以描绘圣母的画幅占绝对优势，所以人们习惯上把拉斐尔与娇美柔顺的圣母形象联系在一起。 </vt:lpstr>
      <vt:lpstr>《圣母子和施洗者圣约翰》</vt:lpstr>
      <vt:lpstr>1508~1511这3年，拉斐尔绘制了梵蒂冈教皇宫签字厅壁画《雅典学院》。众多的人物、宏伟的场面、各种不同的形象性格，各种交错纵横的内在联系，拉斐尔竟能以严谨的布局和精心设计的层层深入的圆拱门古典建筑为背景的构图，表现得浑然一体，天衣无缝，足见画家的非同凡响。 </vt:lpstr>
      <vt:lpstr>《沉睡的维纳斯》：乔尔乔内是第一个真正意义上的威尼斯画派画家，他作为架上绘画的先行者，把文艺复兴时期的威尼斯画派推向了黄金时期。</vt:lpstr>
      <vt:lpstr>《达娜厄》：提香最擅长描绘神话故事，在《达娜厄》中，他如实地还原了这个古希腊神话：达娜厄从出生到成年，一直被囚禁在塔中，她一定对任何事情都没有兴趣。所以，画家设计了一个懒懒散散倚靠着枕头的达娜厄形象，她旁边躺着一只同样慵懒的宠物犬。不过，宙斯是怎样进入房间的呢？提香直接画了一片乌云，宙斯变化的金雨落下，一部分金雨落在了达娜厄两腿之间的地方，暗示了达那厄怀孕并生下珀尔修斯的结局。达娜厄身边的老仆人则欣喜若狂的贪婪地用衣服接住金雨。很具有戏剧性。 代表作品《花神》、《乌尔比诺的维纳斯》等。</vt:lpstr>
      <vt:lpstr>    《把自己装扮成耶稣的自画像》 ： 阿尔布雷希特·丢勒（1471~1528）是德国文艺复兴时期最伟大的艺术家，不仅是油画家还是铜版画家、雕刻家、建筑师，在建筑与绘画理论方面也都有著作出版。作品异常真实、坦率地记录下了艺术家的形象，它不但精于写实，还以情绪饱满、真挚著称。画面中的丢勒，面部表情严肃而微带忧郁，与画家那人文主义艺术家的气质十分相称。 </vt:lpstr>
      <vt:lpstr>《黄金时代》：老卢卡斯·克拉纳赫（1472~1553）青年时代曾到维也纳，画过多幅充满浪漫情调的风景画，为多瑙河画派开拓了道路。代表作有《黄金时代》、《逃亡途中的休息》等。 </vt:lpstr>
      <vt:lpstr>小汉斯·霍尔拜因 《两位大使》 </vt:lpstr>
      <vt:lpstr>PowerPoint 演示文稿</vt:lpstr>
      <vt:lpstr>PowerPoint 演示文稿</vt:lpstr>
      <vt:lpstr>    扬·凡·埃克的《阿尔诺芬尼夫妇像》在美术史上堪称卓越超凡。西方传统绘画的一个特点是强调描述，长期以来画家们一直是把有效地表现故事和传说，描绘具体的情节，以表达某种寓意或象征，当作自己的任务。这种描述性在《阿尔诺芬尼夫妇像》中得到了充分反映。     画面中的每一个看似不起眼的细节都自有其深刻的图像含义。前景中的小狗象征着对婚姻的忠诚；新郎脚下散置的木拖鞋出自《圣经•出埃及记》：“脱下你的鞋子，因为你所站立的是神圣之地”；窗台上的苹果象征着人类最初的堕落和对罪恶的训诫。女子的白头巾表示贞洁，绿色代表生育。镜子上方的拉丁文花体字意为“扬·凡·埃克当时在场”，艺术家就是证婚人。扬·凡·埃克在光影、体积、空间、质感的塑造上，在色彩的饱和度、鲜艳度、刻画的精确度、真实程度和深入程度上都超越了同时代的意大利画家。  </vt:lpstr>
      <vt:lpstr> 《兑换银钱的人和他的妻子》：尼德兰风俗画形成于15、16世纪之交，并且受到人们的喜爱。昆丁·马苏斯为风俗画的创始人之一。 </vt:lpstr>
      <vt:lpstr>《雪中猎人》：老彼得·勃鲁盖尔，早年曾以铜版画家身份，从事风景画创作而闻名遐迩。1556年左右开始较多地描绘人物。     意大利文艺复兴的语言，在尼德兰被勃鲁盖尔转换成了北方的风格，作为尼德兰文艺复兴时期最后的画家，也是最杰出的画家。他为17世纪的荷兰画派和弗兰德斯画派艺术开辟了道路。  </vt:lpstr>
      <vt:lpstr>    《奥尔加斯伯爵的下葬》：西班牙16世纪下半期地方画派中最著名的画家是埃尔·格列柯。格列柯本来名字是多米尼加·泰奥托科普利，由于他来自希腊的克里特岛，故人送绰号格列柯，意即希腊人。     神秘宗教色彩与变形的现实人物的结合,使观者的心灵受到很大惊扰。这对当时托莱多的宗教界来说,是正中下怀的教堂艺术品,甚至被视为是反宗教改革的最好的精神产品。他的作品就象是一面镜子，为我们揭示了西班牙那个正在崩溃的旧贵族世界的真实面目。 </vt:lpstr>
      <vt:lpstr>《埃斯特雷姐妹》是出自枫丹白露派没有留下作者姓名的作品，画中用手捏乳头暗示宠姬所期待的怀孕，这种象征性的静止姿势对17世纪欧洲绘画颇有影响。枫丹白露画派对法国美术的发展起过巨大影响，主要是在传播技法知识方面起过积极作用。</vt:lpstr>
      <vt:lpstr>罗索和普利马蒂乔：枫丹白露王宫的内部装饰</vt:lpstr>
      <vt:lpstr>老古赞：《潘朵拉魔瓶前的夏娃》</vt:lpstr>
      <vt:lpstr>让·克卢：《弗朗索瓦一世像》</vt:lpstr>
      <vt:lpstr>PowerPoint 演示文稿</vt:lpstr>
      <vt:lpstr>《逃往埃及》又叫《逃往埃及路上的风景》是卡拉奇创作的一幅非常典型的古典主义风景画。</vt:lpstr>
      <vt:lpstr>《捧果篮的男孩》：卡拉瓦乔出生在北意大利伦巴底省的卡拉瓦乔村，因此人们称他卡拉瓦乔。其继承了意大利北部现实主义民俗画的传统，并受到威尼斯画派的影响。卡拉瓦乔绘画的特点是宗教题材世俗化。 </vt:lpstr>
      <vt:lpstr>  作为一种艺术形式的称谓，巴洛克是古典主义者在16世纪下半叶在意大利发起的，在17世纪的欧洲普遍盛行，是背离了文艺复兴艺术精神的一种艺术形式——豪华、浪漫、激情、动感。     贝尼尼正是出现在这样一个特殊的历史时期，他才思敏捷、精力充沛，同时受到罗马教廷和法国宫廷的欢迎。     雕塑：《圣德列萨的幻觉》 </vt:lpstr>
      <vt:lpstr>雕塑讲述的是十六世纪西班牙圣女德列萨，少年时因患了癫痫，就潜心修炼，侍奉上帝。每当病发时，人就失神落魄，脑际幻觉丛生，此时据她自诉，她能看到种种奇迹。后来她过着隐居生活，空时便把自己每次昏迷中的幻觉记述下来。《圣德列萨的幻觉》是她的一次神秘体验，梦见某日一位天使用上帝之爱的火红的箭穿入她的心。于是在笔记中写道：“我感到这支箭头已刺透了我的心。当他把金箭抽出时，我感到好象在抽我的心那样……这时我感受着一种无限的甜蜜，我很想把这种痛苦永恒地继续下去……”</vt:lpstr>
      <vt:lpstr>        科尔托纳：罗马巴尔贝里尼宫大厅天顶画，《神意的胜利》又叫《巴尔贝里尼家族的胜利》。表达一个主题：家族的权力和荣耀，包括教皇乌尔班八世，都来自上帝的赋予，同时也指出家族的社会责任和义务。所以。人们又把这个湿壁画作品称之为《神圣上帝和巴尔贝里尼权力的寓言》。巴洛克风格的天顶画大都具有神秘幻觉的特点，宣扬宗教把人的目光引向遥远的天国。 </vt:lpstr>
      <vt:lpstr>《教皇英诺森十世》：委拉斯贵支，1599年6月6日生于塞维利亚，1623年进入马德里宫廷为国王服务 。他的大量肖像画都坚持写实原则，并且注重刻画人物的精神面貌。 </vt:lpstr>
      <vt:lpstr>穆立罗： 《吃葡萄和甜瓜的孩子》 </vt:lpstr>
      <vt:lpstr>  《劫夺吕西普斯的女儿》：鲁本斯诞生在德国，从学画之初即从尼德兰的民族艺术和意大利艺术两方面吸取营养。1600年，鲁本斯去意大利，他广泛深入地研究了文艺复兴盛期意大利大师的作品，威尼斯画派对其影响尤甚。     此画取材于希腊神话中主神宙斯与丽达所生的孪生兄弟卡斯托耳和波吕刻斯，合伙抢劫迈锡尼王吕西普斯的两个女儿为妻的故事 </vt:lpstr>
      <vt:lpstr>《查理一世行猎图》：凡·代克，佛兰德斯著名画家。出生于安特卫普一个富商家庭，从小学画，鲁本斯的学生。 </vt:lpstr>
      <vt:lpstr>《弹曼陀铃的小丑》：佛朗斯·哈尔斯，十七世纪荷兰肖像画大家。  </vt:lpstr>
      <vt:lpstr>PowerPoint 演示文稿</vt:lpstr>
      <vt:lpstr>    《夜巡》采用接近于舞台效果的表现手法，使两个主要人物处于照明的中心，显得很突出，并好像正在向观众走来。这种手法加强了整个画面宏伟的巴洛克气势。不过《夜巡》以后，伦勃朗越来越少地运用巴洛克美术那种激动不安和讲究排场的艺术效果，而是热衷于采用更加含蓄的手法去表现画中人物的内心活动。这类手法当时并不流行，所以没被多数市民理解。  </vt:lpstr>
      <vt:lpstr>伦勃朗的自画像不仅数量多，艺术质量也随着年龄的增长而提高。尤其在他的后半生，现实生活的磨砺使他能更深刻地认识自己。在60年代前后，他的自画像有鲜明的个性表现了。画家很注意脸部的内在气质，观者可以从中发现一种潜在内心语言。</vt:lpstr>
      <vt:lpstr> 《戴珍珠耳环的少女》：维米尔，风俗画家。他生活在17世纪后半期。这时的荷兰社会安定而又富足，在维尔米尔的作品中反映出满足于自己生活小圈子的、自得其乐、舒适安宁的荷兰市民的审美趣味。     此画面世三百多年来，世人都为画中女子惊叹不已:那柔和的衣服线条、耳环的明暗变化，尤其是女子侧身回首、欲言又止、似笑还嗔的回眸，唯《蒙娜丽莎》的微笑可与之媲美。 </vt:lpstr>
      <vt:lpstr>    霍贝玛荷兰著名的风景画家之一，善于真实地表现自然界多变的景象。在他的作品中，《林间小道》在荷兰艺术成就中最为著名。 </vt:lpstr>
      <vt:lpstr>尼古拉斯·普桑： 《阿卡迪亚的牧人》 </vt:lpstr>
      <vt:lpstr>《日出》：克劳德·洛兰，法国风景画家，一生大部分时间也在意大利度过，克劳德·洛兰终生醉心于海景和意大利风景，被称为大自然的歌手。 </vt:lpstr>
      <vt:lpstr> 《油灯前的抹大拉》：乔治·德·拉图尔，法国画家。以宗教和反映日常生活的风俗画的作品而闻名。他的一生的作品都在描绘神秘的明暗，画面出现烛光、油灯或者不可知的发光光源，对象的受光部位明亮，背景深褐，明暗对比强烈，流露出一股神秘动人的气氛。 </vt:lpstr>
      <vt:lpstr> 《舟发西苔岛》：华托，18世纪初法国最重要的画家之一，被称为罗可可风格的奠基人。 </vt:lpstr>
      <vt:lpstr> 《浴后的狄安娜》：弗朗索瓦·布歇，生于巴黎的一个版画师家庭，为了获得艺术上的承认，边迎合皇室贵族的趣味，专画一些神话中的爱神和美神的故事，笔法柔腻，色彩鲜艳，表现宫廷轻浮的欢乐趣味，带有强烈的感官刺激效果。 </vt:lpstr>
      <vt:lpstr>  让·昂诺列·弗拉戈纳尔，年轻时即显露出艺术才能，布歇的学生。他的画基本以奢侈、享乐、情欲为主题，这成为他今后一生画作的主要题材。    《秋千》是弗拉戈纳尔的代表作。这幅作品表面上看表现的是青年男女的游乐场面，在繁花似锦的花园里，衣着光鲜的漂亮男女在尽情游玩。实际上这并不是一幅风景画，也不是游乐画，而是顾主的授意画。顾主是朱里安男爵，他要求把自己和情人都画到画面上。</vt:lpstr>
      <vt:lpstr>《午餐前的祈祷》：夏尔丹是18世纪法国孕育出的最伟大画家之一，擅长静物油画，也擅长风俗油画；并且试图通过静物画来反映城市平民的生活趣味，通过风俗画来反映城市平民和善、友好、勤劳、俭朴的美好品德。 </vt:lpstr>
      <vt:lpstr>        夏尔丹静物画充满了宁静的气氛，同时表现出他对生命的热爱和对美好生活的向往，使欣赏者能够深刻地感受到强烈的生命感。不仅中下层民众和学者被这种精神境界所感动，而且其中的人性光辉，连上层社会都对之青睐有加，可见宁静的精神境界能打动所有人的心扉。站在夏尔丹的静物画面前相信没有人能不为这种静穆、朴素的美所感动。</vt:lpstr>
      <vt:lpstr>PowerPoint 演示文稿</vt:lpstr>
      <vt:lpstr> 《婚约》：描绘了落魄伯爵与富有商人在为双方子女订婚的场景 </vt:lpstr>
      <vt:lpstr>《早餐》</vt:lpstr>
      <vt:lpstr>  乔舒亚·雷诺兹，英国18世纪学院派肖像画家。创立英国皇家艺术学院并任首任院长。    《解开爱神维纳斯腰带的丘比特》:这是雷诺兹绘画中很少见的题材。画中的维纳斯已经失去了希腊神话中那种神性的一面，爱神被画家塑造成一个红发的、面颊带着红晕的英国少女形象，他带着一种轻佻的眼神，充满诱惑的等待着上钩者。维纳斯的右手遮住了半边脸，露出的半边脸十分的秀丽迷人。画家精心地描绘她俊秀的眼睛和上翘的嘴角，表现出维纳斯害羞微笑的表情。</vt:lpstr>
      <vt:lpstr>《安德鲁夫妇像》：托马斯·庚斯博罗，18世纪英国著名的肖像画家和风景画家。托马斯·庚斯博罗以其惊人的绘画速度而闻名，他更多的是采用自然观察而不是严格的技巧。 </vt:lpstr>
      <vt:lpstr>PowerPoint 演示文稿</vt:lpstr>
      <vt:lpstr>《荷拉斯兄弟之誓》：雅克·路易·大卫，又译作达维特，法国大革命暨拿破仑时期最伟大的艺术大师，也是法国新古典主义美术的开山鼻祖。安格尔、藉里科、德拉克洛瓦等继承了大卫的衣钵，在西方美术史上耸立起一座又一座的丰碑。  </vt:lpstr>
      <vt:lpstr>《马拉之死》：是一幅历史画又是肖像画。大卫用写实的手法再现了当时的情形。马拉倒在浴缸里，鲜血正在从伤口流出，带血的匕首滑落在地，而凶手已经逃离现场。马拉是一位物理学家、医药博士，法国大革命时期成为一名职业的革命家，他是雅各宾党的领导人之一，在1793年7月13日在家中浴盆中被与反对雅各宾党的吉伦特党有勾结的女保皇分子分子夏洛特.科尔黛刺杀身亡，马拉的死激起了法国人民的极大愤怒和抗议，也深深震惊了大卫，它真实的刻画了马拉之死的真相。</vt:lpstr>
      <vt:lpstr>《大宫女》 ：19世纪法国杰出的古典主义画家。17岁时到巴黎，投入大卫门下。推祟拉斐尔，善于把握古典艺术的造型美，强调纯洁而淡漠的美，古典艺术在他这里获得了升华。</vt:lpstr>
      <vt:lpstr> 《查理四世全家像》：戈雅，西班牙浪漫主义画派画家。画风奇异多变，从早期巴洛克式画风到后期类似表现主义的作品，他一生总在改变，对后世的现实主义画派、浪漫主义画派和印象派都有很大的影响，是一位承前启后的人物。 </vt:lpstr>
      <vt:lpstr>      泰奥多尔·籍里柯是法国浪漫主义画派的先驱。其作品充满创新精神，构图宏伟而壮阔，画面的运动感很强烈。     《梅杜萨之筏》是籍里柯根据当时真实的海难事件创作出来的。 </vt:lpstr>
      <vt:lpstr>《自由领导人民》：德拉克洛瓦，法国19世纪浪漫主义最具代表性画家。从1828年起他完全摒弃新古典绘画的传统，在其现代化及异国情调的主题里，通过写实及感性的色彩﹐展现这些肖像及历史性图画。 </vt:lpstr>
      <vt:lpstr>《干草车》：康斯坦布尔是19世纪最伟大的风景画家之一，1776年生于英格兰的萨福克。故乡的树木、云彩、水渠总是他作画时最深的迷恋。他认为，风景画必须以观察的事实为基础，它的目的是“体现对自然效果的纯粹把握”。</vt:lpstr>
      <vt:lpstr>      《暴风雪》：透纳，英国浪漫主义风景画家，他毕生致力于油画的绘制并将风景画推上了前所未有的高度。他的作品对后期的印象派绘画发展有相当大的影响。  </vt:lpstr>
      <vt:lpstr>《打石工》：库尔贝(1819 ~ 1877)，法国著名画家，现实主义画派的创始人，现实主义旗手，忠实记录现实主义。他的名言是：“我不会画天使，因为我从来没有见过他们。” </vt:lpstr>
      <vt:lpstr>库尔贝：《画室》的全名叫《画家的工作室——一个现实的寓意，概括了我7年来艺术生活的情况》</vt:lpstr>
      <vt:lpstr>《三等车厢》：杜米埃，法国19世纪最伟大的现实主义讽刺画大师。  </vt:lpstr>
      <vt:lpstr>《拾穗者》：米勒（1814-1875）的绘画主要反映农民生活，他满怀对受苦农民的无限深情，以深厚朴实的绘画语言去歌颂农民那种真挚、勤劳、朴实、善良的美德，反映他们生活的不幸与顽强的生命力。 </vt:lpstr>
      <vt:lpstr>《摩特枫丹的回忆》：卡米耶·柯罗所处的时代正是古典主义与浪漫主义角逐的时期，这使柯罗的艺术思想不免带有双方的烙印。他一方面注重现实的生动性和真实性，一方面又相信高尚的艺术不应是对自然的纯客观的再现，而应是主要取材于古代历史或神话或至少具有历史内涵的风景画。 </vt:lpstr>
      <vt:lpstr>《林妖的舞蹈》在苍郁的树林中，笼罩着一层轻纱般的薄雾。清晨的阳光，穿过浓密的树阴，洒下一地斑驳的碎影。远山隐约，草地如茵，在林间空地上，点缀着几个人物(林妖)，在草坪上或跳舞唱歌，或相互追逐。从画面的色彩表现上来看，考虑到梦一样意境的风景画用色灰淡，没有太为透彻的光与色，画面笼罩在朦胧之中，所以有着梦一般的视觉效果。 </vt:lpstr>
      <vt:lpstr>《橡树》：西奥多·卢梭，一位法国风景画家。他是巴比松画派的领导者，但作品经常被年度沙龙拒之门外，因此他被称作“高傲的垃圾”（非常不受欢迎的人）。 </vt:lpstr>
      <vt:lpstr>PowerPoint 演示文稿</vt:lpstr>
      <vt:lpstr>克拉姆斯柯依,《无名女郎》：画家在画中展示的是一位刚毅、果断、满怀思绪、散发着青春活力的俄国女性典型，画中对人物的描绘形神俱佳，画面柔和的色调和氛围，形象的真实和个性化使该作品带有了现实主义的成分。  </vt:lpstr>
      <vt:lpstr>   《月夜》:像是一首浪漫的爱情诗。它有着俄罗斯民族性和文学性，在叙述着一个美丽的故事。在《月夜》中，画家用银灰色调子来渲染恬静的 夏夜：这里没有微风，参天的菩提树作背景，它象神话一般， 蔷薇花丛的幽香沁人心脾。一个穿白色衣裙的美丽的姑娘，独坐在池塘边的长椅上。池中漂浮着洁白的睡莲和墨绿色的菖蒲，周围的色彩与姑娘的情绪配合得十分和谐。迷蒙的月光洒满园林，恍若仙境，使人向往，又使人陶醉。 画上的主人公对眼前的事物无动于衷，她已沉入回忆之中，脸上略带忧伤。 </vt:lpstr>
      <vt:lpstr>PowerPoint 演示文稿</vt:lpstr>
      <vt:lpstr>PowerPoint 演示文稿</vt:lpstr>
      <vt:lpstr>《白桦丛》:伊萨克·伊里奇·列维坦是俄国杰出的写生画家，现实主义风景画大师，巡回展览画派的成员之一。列维坦的作品极富诗意，深刻而真实地表现了俄罗斯大自然的特点与多方面的优美。  </vt:lpstr>
      <vt:lpstr>《松林的早晨》:伊凡·伊凡诺维奇·希施金，19世纪俄国巡回展览画派最具代表性的风景画家，也是19世纪后期现实主义风景画的奠基人之一。 </vt:lpstr>
      <vt:lpstr>希施金 《橡树林边》 </vt:lpstr>
      <vt:lpstr>《草地上的午餐》:爱德华·马奈是19世纪印象主义的奠基人之一。     法国官方每年举办一次沙龙美术展览，展出作品必须经过严格审查。拿破仑三世为缓和落选画家的不满，同意举办落选沙龙展览，马奈的这幅《草地上的午餐》就是在落选沙龙中展出的引人注目、惊动巴黎的作品。 </vt:lpstr>
      <vt:lpstr>《印象·日出》:克劳德·莫奈，被誉为印象派之父。莫奈曾长期探索光色与空气的表现效果，常在不同的时间和光线下，对同一对象进行描绘，从自然的光色变幻中抒发瞬间的感受。莫奈最重要的风格是改变了阴影和轮廓线的画法，不注重对象明晰的立体的形状。在莫奈的画作中看不到非常明确的阴影，也看不到突显或平涂式的轮廓线。 </vt:lpstr>
      <vt:lpstr>    莫奈晚年最重要的作品是连作《睡莲》。这是一部宏伟史诗，是他一生中最辉煌灿烂的“第九交响乐”。1880 年之后，莫奈与印象派的其他画家们疏远了，他在吉维尼造了一座小花园，住在里面作画。他喜欢把水与空气和某种具有意境的情调结合起来，这样产生了《睡莲》组画。 </vt:lpstr>
      <vt:lpstr>《煎饼磨坊的舞会》：皮埃尔·奥古斯特·雷诺阿，法国印象画派的著名画家。主要画妇女肖像和裸体，这之中又以画甜美，悠闲的气氛还有丰满，明亮的脸和手最为经典。 </vt:lpstr>
      <vt:lpstr>    《小艾琳》：1880年，雷诺阿受邀为8岁的小艾琳画侧面肖像画。小艾琳有一头亚麻色蓬松的头发，垂到胸前和腰际。当天的她按照绘画的姿态安静地侧身坐着，脸色有些苍白，眼神乖巧，显得惶恐而有点害羞。她的一头亚麻色卷发垂到胸前和腰际，美丽的头发上扎着蓝色蝴蝶结，与之呼应的是一身淡蓝色洋装，显得沉静优雅。画面背景的阴暗恰好衬托出明快响亮的暖色调所描绘出的少女，作者以特殊的传统手法，含情脉脉地描摹出少女那柔润而又富有弹性的皮肤和天真无邪的形象。整幅画面色彩明艳，画法潇洒。 </vt:lpstr>
      <vt:lpstr> 《星辰》：德加，1834年出生于法国一个金融资本家的家庭。生活在时尚之都巴黎的德加，以富家豪门出身的财力，做艺术没有任何压力。     舞女这个题材是德加生涯中最多最重要的。那时候芭蕾舞女被称为“小老鼠”，包养她们的男人被称为资助者。要知道干这一行也就是挣个青春钱，所以这基本上形成了一种市场运作模式，即成为芭蕾舞女，然后被富人包养。而德加，则记录下了这一灰色地带。 </vt:lpstr>
      <vt:lpstr>《马尔利港的洪水》：西斯莱，一位风景油画家，是法国印象主义运动的核心人物之一，曾受库尔贝的影响，更崇拜柯罗。他善于安排细节和处理画面，看似不经心，但却富有抒情的诗意。 </vt:lpstr>
      <vt:lpstr>PowerPoint 演示文稿</vt:lpstr>
      <vt:lpstr>《菜园和花树·蓬特瓦兹的春天》是毕沙罗成熟时期的代表作品，表现了初春时节万物蓬勃生长的动人情景。</vt:lpstr>
      <vt:lpstr>《蒙马特大街》：街道两侧尽收画面，人群流动，车水马龙，由于视角宽广，楼房林立，车马人流很小，只能凭感觉用粗笔点画出来，然而显得特别生动，加之透视准确，画中车马人流仿佛在画中移动，它描绘了现代都市的繁忙热闹场面。</vt:lpstr>
      <vt:lpstr>乔治·修拉 《大碗岛星期天的下午》 </vt:lpstr>
      <vt:lpstr>西涅克，法国新印象派点彩派创始人之一 《菲尼翁肖像》 </vt:lpstr>
      <vt:lpstr>《静物画》：保罗·塞尚，法国著名画家，是印象派到立体主义派之间的重要画家。西方现代画家称他为“现代绘画之父”。他的作品大多是自己艺术思想的体现，表现结实几何体感，忽略物体质感和造型准确性，强调厚重沉稳的体积感以及物体之间的整体关系。 </vt:lpstr>
      <vt:lpstr>PowerPoint 演示文稿</vt:lpstr>
      <vt:lpstr>《15朵向日葵》：文森特·威廉·梵·高，荷兰后印象派画家。是后印象主义的先驱，并深深地影响了二十世纪艺术，尤其是野兽派与表现主义。梵高患有癫痫，时常发作，但神志清醒时他仍然坚持作画。1890年7月，他在精神错乱中开枪自杀，年仅37岁。 </vt:lpstr>
      <vt:lpstr>梵高：《星月夜》</vt:lpstr>
      <vt:lpstr>《白日梦》：但丁·加百利·罗塞蒂，出生于英国维多利亚时期意大利裔的罗塞蒂家族。他受维多利亚风格圣人的罗斯金风格影响，是拉斐尔前派艺术向后来唯美倾向转变的领导人物，同时也是绘画史上少有的取得独特成就的画家兼诗人。 </vt:lpstr>
      <vt:lpstr>       威廉·霍尔曼·亨特，《良心觉醒》： 《良心的觉醒》似乎充满了谜团，看得人一头雾水、不知其解。表面上看，这幅画似乎描绘的是一对夫妻或情侣之间的争吵，二人身处一间装饰富丽的维多利亚式房间，直起身凝望窗外的女子和疑惑不解的男子共同构成一对奇特的人物组合。  </vt:lpstr>
      <vt:lpstr>约翰·埃弗里特·米莱斯，《盲女》是米莱斯最著名的代表作，画的上面是一幕雨过天晴的自然景色，景物比较开阔，色彩舒人心脾。在前景上画了两个相依为命的穷女孩。其中一个是盲女，另一个更小的女孩紧紧依偎在盲女怀里，一边抬头在观看天上的彩虹，一边在给盲女讲解她所无法领受到的大自然的美丽。 </vt:lpstr>
      <vt:lpstr>第八章    20世纪美术（上） </vt:lpstr>
      <vt:lpstr>      《希望》：皮埃尔·皮维·德·夏凡纳，是象征主义绘画创始人之一。其作品的题目往往只是构思中的一个楔子或者引言，画中真正的涵义，则主要来自观者心理上的作用。         画家以少女的形象象征法兰西祖国，她满怀希望地憧憬着未来，并坚信一切痛苦和哀伤都会过去，阴云去后必将是充满美好的阳光。 </vt:lpstr>
      <vt:lpstr>  《独眼巨人》：奥迪隆·雷东，法国象征派画家、石版和铜版画家。其版画创作表现鬼怪幽灵，表现幻想甚至死亡的主题，是超现实主义与达达主义运动的先驱。 </vt:lpstr>
      <vt:lpstr>       古斯塔夫·克里姆特，是奥地利维也纳分离派的领袖人物。他强调个人的审美趣味、情绪的表现和想象的创造，他的作品中既有象征主义绘画内容上的哲理性，同时又具有东方的装饰趣味。       《吻》是一幅抽象主题的寓意画，他要表现的不是某个具体的人的爱，而是人类的普遍的共性之一：对异性的爱。 </vt:lpstr>
      <vt:lpstr>古斯塔夫·克里姆特，《女性的三个阶段》：此画使用象征手法描绘了三位不同年龄阶段的女性——幼年、青年和老年，表现了女人一生的轨迹及画家对命运不可逆转的惆怅。</vt:lpstr>
      <vt:lpstr>    皮耶·勃纳尔，法国19世纪末20世纪初纳比派的著名画家，深受高更和日本浮世绘的影响，又继承印象派丰富色彩与活泼的实践精神，进一步结合了象征主义对文化记忆与情感的基本主张。     画家勃纳尔40岁时创作了这幅以妻子玛尔泰为模特儿的优秀作品《逆光下的裸女》</vt:lpstr>
      <vt:lpstr>《文提米利亚广场》：爱德华·让·维亚尔，法国画家和图形艺术家，纳比派代表画家。维亚尔从美和装饰的立场出发对自然界进行再一次定义，追求有表现力的色彩和富于节奏动感的形体关系。 </vt:lpstr>
      <vt:lpstr>《花裙子》：维亚尔将平面的形式与分层的图案结合，三维空间效果变的复杂。</vt:lpstr>
      <vt:lpstr>  亨利·马蒂斯，法国著名画家，野兽派的创始人和主要代表人物。他以使用鲜明、大胆的色彩而著名。    《舞蹈》是马蒂斯艺术成熟期的作品。画面描绘了五个携手绕圈疯狂舞蹈的女性人体，画面朴实而具有幻想深度，没有具体的情节，也没有令人眼花缭乱的背景和烦恼沮丧的内容，只是一种欢快、和谐、轻松，洋溢着无尽力量的狂舞场面。</vt:lpstr>
      <vt:lpstr>鲁奥：《老国王》</vt:lpstr>
      <vt:lpstr>布拉克： 《埃斯塔克的房子》 </vt:lpstr>
      <vt:lpstr>  巴勃罗·毕加索，西班牙画家、雕塑家，法国共产党党员。是现代艺术的创始人，西方现代派绘画的主要代表，20世纪最伟大的艺术天才。     《梦》这幅画作于1932年,可以说是毕加索对精神与肉体的爱的最完美的体现，只用线条轮廓勾画女人体，并置于一块红色背景前。女人肢体没有作更大分解，稍稍做了夸张划分，色彩也极其单纯。这幅画是毕加索以立体派描绘女人形象和新古典派风格相结合的产物，是形象极端自由线条和色彩自由组合的杰作。   </vt:lpstr>
      <vt:lpstr>PowerPoint 演示文稿</vt:lpstr>
      <vt:lpstr>PowerPoint 演示文稿</vt:lpstr>
      <vt:lpstr>费尔南·莱热，起初曾学印象派和野兽派画风，1907年，在巴黎看了塞尚作品回顾展后，受到极大震动和启发，随着次年立体主义的兴起，其画风发生了彻底变化。 莱热的巨幅油画《三个女子》</vt:lpstr>
      <vt:lpstr>   爱德华·蒙克，是19世纪末至20世纪初具有世界声誉的挪威艺术家，西方表现主义绘画的先驱。他的绘画表现出前所未有强烈的主观性和悲伤压抑的情调。      《呐喊》和他所有的作品一样，都是通过自身体验才画出的，他不是为了艺术而艺术，他所表达的只是有关他自己的忧郁和不安。这就是他的创作的原动力所在，蒙克正是通过创作才打开了自己幽闭着的情感通道，在不自觉中泄露了自己无意识的情感，使内心产生的巨大精神能量得以渲泄。正如弗洛依德相信梦能使紧张在某种程度上缓解一样，通过艺术来表达情感可以使他自己达到一种较为平和的状态。</vt:lpstr>
      <vt:lpstr>   桥社，桥社成员作品中的一个重要主题是大都市景象，特别是其中消极的部分：都市的匿名性、城市中的局外人、孤独感以及暴力，真实的展现疾病或死亡等苦痛的方面。在桥社作品中，现实被简化了，极少出现写实性的视角。       《街道》：恩斯特·路德维希·基希纳德国画家。早年在德累斯顿学建筑，后转到慕尼黑学绘画。 </vt:lpstr>
      <vt:lpstr>     《狂欢节的晚上》：亨利·卢梭，法国画家。在艺术史中是个充满争议的人物。一部分人认为他是业余画家，且作品风格怪诞；另一部分人则试图将他归类到各式各样的流派和“主义”中，诸如后印象派、分隔主义、尚古主义等等。不论对他的描述是怎样，都不能掩盖这个伟大画家在同行中饱受拥戴的事实。 </vt:lpstr>
      <vt:lpstr>    《梦》是卢梭逝世前最后一幅杰出的油画作品。在画面左角，卢梭将他初恋时的情人画在沙发长椅上，置身于充满梦幻的热带丛林中。在这片森林里，奇花异草郁郁苍苍，两只狮子虎视眈眈，还有隐藏在森林深处的大象和禽鸟，以及惨淡月光下吹奏长笛的黑人，营造了一种异国情调和带有神秘意味的梦幻之境。 </vt:lpstr>
      <vt:lpstr>  抽象是具象的相对概念，是就多种事物抽出其共通之点，加以综合而成一个新的概念，此一概念就叫做抽象。抽象艺术指艺术形象较大程度偏离或完全抛弃自然对象外观的艺术。     《百老汇爵士乐》：蒙德里安，几何抽象派代表画家，是荷兰风格派的主将。认为艺术应根本脱离自然的外在形式，以表现抽象精神为目的，追求人与神统一的绝对境界，亦即今日我们熟知的“纯粹抽象”。 </vt:lpstr>
      <vt:lpstr>   马列维奇，俄国构成主义倡导者，也是几何抽象派画家。与具象图案和简单抽象相比，马列维奇倾向于选择最简单的形式，如方块。他不断探索着形体、色彩与空间的关系，断言：“如果想成为真正的画家，那么画家必须抛弃主题与物象。”       1913年，马列维奇画出了著名的《白底上的黑色方块》，这是至上主义的第一件作品，标志着至上主义的诞生。</vt:lpstr>
      <vt:lpstr>瓦西里·康定斯基，出生于俄罗斯的画家和美术理论家。 《黄、红、蓝》 </vt:lpstr>
      <vt:lpstr> 《泉》：马塞尔·杜尚，法国艺术家，二十世纪实验艺术的先锋，对于第二次世界大战前的西方艺术有着重要的影响，是达达主义及超现实主义的代表人物和创始人之一，后现代艺术之父。 </vt:lpstr>
      <vt:lpstr>《艺术家的大便》：皮耶罗·曼佐尼，是意大利最虚无最前卫的艺术家，西方艺术史里最具否定性及最激进的一位，将西方现代主义艺术推向最极端的深渊。 </vt:lpstr>
      <vt:lpstr>《生日》：夏加尔生于俄国，长居法国，乡愁是他的重要主题。他的画采用梦幻、象征手法，色彩瑰丽，“超现实派”一词就是为了形容他的作品而创造出来的。 </vt:lpstr>
      <vt:lpstr>《记忆的永恒》：萨尔瓦多·达利，一位具有卓越天才和想象力的画家。把梦境的主观世界变成客观而令人激动的形象方面，他以张扬的个性和自我推销以及创造力而闻名，他创作了绘画、雕塑、版画、电影、时装和广告设计。 </vt:lpstr>
      <vt:lpstr>达利，《梅维斯唇形沙发》，他的灵感来自美国著名的女演员梅维斯的性感嘴唇</vt:lpstr>
      <vt:lpstr>胡安·米罗，西班牙画家、雕塑家、陶艺家、版画家，超现实主义的代表人物。是和毕加索、达利齐名的20世纪超现实主义绘画大师之一。 《哈里昆的狂欢》</vt:lpstr>
      <vt:lpstr>PowerPoint 演示文稿</vt:lpstr>
      <vt:lpstr>  杰克森·波洛克，美国抽象表现主义画家，以在帆布上很随意地泼溅颜料、洒出流线的技艺而著称，他的作品往往具有难以忘怀的自然品质。     波洛克绘画所创造的神奇效果几乎与他使用的笔和画布毫无关系。他的绘画已经完全替代了创作的本身，是一种近似表演艺术的创作形式。这种创作方式是十分自由和不受束缚的，画家在创作时不会打草稿，而是随心所欲地拿着刷子甚至是棍子在颜料桶里蘸过后，凭着直觉随意走动地将颜料滴在画布上，是一种脱离了传统绘画方式的。例如作品《五寻的深度》</vt:lpstr>
      <vt:lpstr>       威廉·德·库宁，荷兰籍美国画家，抽象表现主义的灵魂人物之一，认为即使是极端的绘画作品也具有艺术美感，试图唤醒人们心中一种与所有生命事物的内在关联感。        德·库宁绘画的造型特点之一是抽象。他并不像其他抽象表现主义画家那样彻底地丢弃形象，而是始终在一定程度上保持着画面图形的具象性 </vt:lpstr>
      <vt:lpstr>  《玛丽莲·梦露》：安迪·沃霍尔，美国画家和电影作家，他把取自大众传媒的图像作为基本要素重复排列在画面上，试图完全取消艺术创作中的手工操作因素。正是这种特有的单调、无聊和重复，准确击中了当代商业文明中的某些冷漠、空虚、疏离的现实。   </vt:lpstr>
      <vt:lpstr>      查克·克洛斯， 美国超级写实主义画家，也就是照相写实主义的代表画家。      《约翰》是克洛斯70年代初的一件作品，人像逼真，纤毫毕现。皮肤、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330551217@qq.com</dc:creator>
  <cp:lastModifiedBy>330551217@qq.com</cp:lastModifiedBy>
  <cp:revision>20</cp:revision>
  <dcterms:created xsi:type="dcterms:W3CDTF">2021-02-26T12:43:25Z</dcterms:created>
  <dcterms:modified xsi:type="dcterms:W3CDTF">2021-03-08T16:27:55Z</dcterms:modified>
</cp:coreProperties>
</file>